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Default Extension="vml" ContentType="application/vnd.openxmlformats-officedocument.vmlDrawing"/>
  <Override PartName="/ppt/notesSlides/notesSlide9.xml" ContentType="application/vnd.openxmlformats-officedocument.presentationml.notesSlide+xml"/>
  <Default Extension="gif" ContentType="image/gif"/>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1"/>
  </p:notesMasterIdLst>
  <p:sldIdLst>
    <p:sldId id="256" r:id="rId2"/>
    <p:sldId id="257" r:id="rId3"/>
    <p:sldId id="286" r:id="rId4"/>
    <p:sldId id="289" r:id="rId5"/>
    <p:sldId id="307" r:id="rId6"/>
    <p:sldId id="279" r:id="rId7"/>
    <p:sldId id="314" r:id="rId8"/>
    <p:sldId id="263" r:id="rId9"/>
    <p:sldId id="265" r:id="rId10"/>
    <p:sldId id="313" r:id="rId11"/>
    <p:sldId id="282" r:id="rId12"/>
    <p:sldId id="266" r:id="rId13"/>
    <p:sldId id="264" r:id="rId14"/>
    <p:sldId id="267" r:id="rId15"/>
    <p:sldId id="268" r:id="rId16"/>
    <p:sldId id="269" r:id="rId17"/>
    <p:sldId id="283" r:id="rId18"/>
    <p:sldId id="291" r:id="rId19"/>
    <p:sldId id="292" r:id="rId20"/>
    <p:sldId id="293" r:id="rId21"/>
    <p:sldId id="295" r:id="rId22"/>
    <p:sldId id="308" r:id="rId23"/>
    <p:sldId id="296" r:id="rId24"/>
    <p:sldId id="297" r:id="rId25"/>
    <p:sldId id="310" r:id="rId26"/>
    <p:sldId id="311" r:id="rId27"/>
    <p:sldId id="299" r:id="rId28"/>
    <p:sldId id="302" r:id="rId29"/>
    <p:sldId id="30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aximized">
    <p:restoredLeft sz="15620"/>
    <p:restoredTop sz="88530" autoAdjust="0"/>
  </p:normalViewPr>
  <p:slideViewPr>
    <p:cSldViewPr>
      <p:cViewPr>
        <p:scale>
          <a:sx n="100" d="100"/>
          <a:sy n="100" d="100"/>
        </p:scale>
        <p:origin x="-282" y="30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6F4BA1-B3A1-4CE6-92A3-99F73A110D08}" type="datetimeFigureOut">
              <a:rPr lang="en-US" smtClean="0"/>
              <a:pPr/>
              <a:t>5/18/2012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A7E07A-5110-4E2F-8A01-177299E171EA}"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EA7E07A-5110-4E2F-8A01-177299E171EA}"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8A607FF-9E0D-4030-B5D6-9D2181226107}" type="slidenum">
              <a:rPr lang="en-US"/>
              <a:pPr/>
              <a:t>23</a:t>
            </a:fld>
            <a:endParaRPr lang="en-US"/>
          </a:p>
        </p:txBody>
      </p:sp>
      <p:sp>
        <p:nvSpPr>
          <p:cNvPr id="82946" name="Rectangle 2"/>
          <p:cNvSpPr>
            <a:spLocks noGrp="1" noRot="1" noChangeAspect="1" noChangeArrowheads="1" noTextEdit="1"/>
          </p:cNvSpPr>
          <p:nvPr>
            <p:ph type="sldImg"/>
          </p:nvPr>
        </p:nvSpPr>
        <p:spPr>
          <a:xfrm>
            <a:off x="1155700" y="700088"/>
            <a:ext cx="4543425" cy="3408362"/>
          </a:xfrm>
          <a:ln/>
        </p:spPr>
      </p:sp>
      <p:sp>
        <p:nvSpPr>
          <p:cNvPr id="82947" name="Rectangle 3"/>
          <p:cNvSpPr>
            <a:spLocks noGrp="1" noChangeArrowheads="1"/>
          </p:cNvSpPr>
          <p:nvPr>
            <p:ph type="body" idx="1"/>
          </p:nvPr>
        </p:nvSpPr>
        <p:spPr>
          <a:xfrm>
            <a:off x="912813" y="4343400"/>
            <a:ext cx="5030787" cy="4114800"/>
          </a:xfrm>
        </p:spPr>
        <p:txBody>
          <a:bodyPr/>
          <a:lstStyle/>
          <a:p>
            <a:pPr>
              <a:lnSpc>
                <a:spcPct val="90000"/>
              </a:lnSpc>
            </a:pPr>
            <a:r>
              <a:rPr lang="en-GB"/>
              <a:t>We now move on from conceptual to mathematical models which aim to translate the assumptions of a conceptual model into the formalism of mathematics</a:t>
            </a:r>
          </a:p>
          <a:p>
            <a:pPr>
              <a:lnSpc>
                <a:spcPct val="90000"/>
              </a:lnSpc>
            </a:pPr>
            <a:r>
              <a:rPr lang="en-GB"/>
              <a:t>Usually the mathematical model will consist of a set of interacting algebraic, differential and/or integral equations with appropriate initial and boundary conditions in a specified domain</a:t>
            </a:r>
          </a:p>
          <a:p>
            <a:pPr>
              <a:lnSpc>
                <a:spcPct val="90000"/>
              </a:lnSpc>
            </a:pPr>
            <a:r>
              <a:rPr lang="en-GB"/>
              <a:t>Mathematical models are needed for two primary purposes </a:t>
            </a:r>
          </a:p>
          <a:p>
            <a:pPr lvl="1">
              <a:lnSpc>
                <a:spcPct val="90000"/>
              </a:lnSpc>
            </a:pPr>
            <a:r>
              <a:rPr lang="en-GB"/>
              <a:t>to describe the evolution of the disposal system (e.g. evolution in the near-field, impact of climate change on the disposal system)</a:t>
            </a:r>
          </a:p>
          <a:p>
            <a:pPr lvl="1">
              <a:lnSpc>
                <a:spcPct val="90000"/>
              </a:lnSpc>
            </a:pPr>
            <a:r>
              <a:rPr lang="en-GB"/>
              <a:t>to describe the transfer of radionuclides through the evolving disposal system</a:t>
            </a:r>
          </a:p>
          <a:p>
            <a:pPr>
              <a:lnSpc>
                <a:spcPct val="90000"/>
              </a:lnSpc>
            </a:pPr>
            <a:r>
              <a:rPr lang="en-GB"/>
              <a:t>There are two main types of mathematical models. Which you use depends on what you are trying to do </a:t>
            </a:r>
          </a:p>
          <a:p>
            <a:pPr lvl="1">
              <a:lnSpc>
                <a:spcPct val="90000"/>
              </a:lnSpc>
            </a:pPr>
            <a:r>
              <a:rPr lang="en-GB"/>
              <a:t>   Research models are used to build an understanding of relevant processes and structures such as sorption of nuclides onto engineered and natural barrier materials. These models are often too complex to be put into a SA where we will often use simpler “assessment” models. These assessment models are designed to approximate the characteristics of the research models in a simpler, conservative way. There are a number of reasons why this is necessary. The main one is that the need for reasonable computer run times (a few days at most) puts limits on the level of detail that can be used in a radionuclide transport code</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50FDFE-1CFF-47B9-B1B9-C9844229C238}" type="slidenum">
              <a:rPr lang="en-US" smtClean="0"/>
              <a:pPr/>
              <a:t>25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50FDFE-1CFF-47B9-B1B9-C9844229C238}" type="slidenum">
              <a:rPr lang="en-US" smtClean="0"/>
              <a:pPr/>
              <a:t>26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EA7E07A-5110-4E2F-8A01-177299E171EA}" type="slidenum">
              <a:rPr lang="en-US" smtClean="0"/>
              <a:pPr/>
              <a:t>29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GB" dirty="0" smtClean="0"/>
              <a:t>Here you see Principles 4 to 7. </a:t>
            </a:r>
          </a:p>
          <a:p>
            <a:r>
              <a:rPr lang="en-GB" dirty="0" smtClean="0"/>
              <a:t>Principles 4 to 6 – justification, optimization and dose limitation – form the basis of the Basic Safety Standards (BSS-115), and relate to the protection of human health. The International Commission on Radiation Protection has also published a number of documents that elaborate on these principles, notably, for our purposes, ICRP-77 on radioactive waste and ICRP-82 on situations involving prolonged exposure.</a:t>
            </a:r>
          </a:p>
          <a:p>
            <a:r>
              <a:rPr lang="en-GB" dirty="0" smtClean="0"/>
              <a:t>Principle 7 is important for disposal because it says that future generations must be given the same level of protection as people living today. In fact, this principle encompasses a number of ideas: Protection of the environment from radioactive and toxic materials (an area which is still developing and changing); protection beyond national borders (</a:t>
            </a:r>
            <a:r>
              <a:rPr lang="en-US" dirty="0" smtClean="0"/>
              <a:t>a country should not allow impacts in other countries more detrimental than those judged acceptable in its own country</a:t>
            </a:r>
            <a:r>
              <a:rPr lang="en-GB" dirty="0" smtClean="0"/>
              <a:t>); protection of future generations (</a:t>
            </a:r>
            <a:r>
              <a:rPr lang="en-US" dirty="0" smtClean="0">
                <a:solidFill>
                  <a:srgbClr val="CCECFF"/>
                </a:solidFill>
              </a:rPr>
              <a:t>radioactive waste should be managed in such a way that predicted impacts on the health of future generations will not be greater than relevant levels of impact that are acceptable today</a:t>
            </a:r>
            <a:r>
              <a:rPr lang="en-GB" dirty="0" smtClean="0"/>
              <a:t>); limitation of burdens on future generations (</a:t>
            </a:r>
            <a:r>
              <a:rPr lang="en-US" dirty="0" smtClean="0">
                <a:solidFill>
                  <a:srgbClr val="CCECFF"/>
                </a:solidFill>
              </a:rPr>
              <a:t>radioactive waste should be managed in such a way that it will not impose undue burdens on future generations); and </a:t>
            </a:r>
            <a:r>
              <a:rPr lang="en-GB" dirty="0" smtClean="0"/>
              <a:t>minimization of the generation of radioactive waste by means of appropriate design measures and procedures.</a:t>
            </a:r>
          </a:p>
          <a:p>
            <a:endParaRPr lang="en-GB" dirty="0" smtClean="0"/>
          </a:p>
          <a:p>
            <a:endParaRPr lang="en-GB" dirty="0" smtClean="0"/>
          </a:p>
          <a:p>
            <a:endParaRPr lang="en-US" dirty="0"/>
          </a:p>
        </p:txBody>
      </p:sp>
      <p:sp>
        <p:nvSpPr>
          <p:cNvPr id="4" name="Slide Number Placeholder 3"/>
          <p:cNvSpPr>
            <a:spLocks noGrp="1"/>
          </p:cNvSpPr>
          <p:nvPr>
            <p:ph type="sldNum" sz="quarter" idx="10"/>
          </p:nvPr>
        </p:nvSpPr>
        <p:spPr/>
        <p:txBody>
          <a:bodyPr/>
          <a:lstStyle/>
          <a:p>
            <a:fld id="{8250FDFE-1CFF-47B9-B1B9-C9844229C238}" type="slidenum">
              <a:rPr lang="en-US" smtClean="0"/>
              <a:pPr/>
              <a:t>3</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sz="1200" kern="1200" dirty="0" smtClean="0">
                <a:solidFill>
                  <a:schemeClr val="tx1"/>
                </a:solidFill>
                <a:latin typeface="+mn-lt"/>
                <a:ea typeface="+mn-ea"/>
                <a:cs typeface="+mn-cs"/>
              </a:rPr>
              <a:t>There are two fundamental approaches to the disposal of radioactive waste. The first is to attempt to contain the waste for as long as necessary to prevent unsafe release to the environment. For example, after 1,000 years of containment, &gt;99.9% of the initial radioactivity in vitrified high-level waste has decayed. However, even after such a time period there remain significant concentrations of potentially hazardous </a:t>
            </a:r>
            <a:r>
              <a:rPr lang="en-US" sz="1200" kern="1200" dirty="0" err="1" smtClean="0">
                <a:solidFill>
                  <a:schemeClr val="tx1"/>
                </a:solidFill>
                <a:latin typeface="+mn-lt"/>
                <a:ea typeface="+mn-ea"/>
                <a:cs typeface="+mn-cs"/>
              </a:rPr>
              <a:t>radionuclides</a:t>
            </a:r>
            <a:r>
              <a:rPr lang="en-US" sz="1200" kern="1200" dirty="0" smtClean="0">
                <a:solidFill>
                  <a:schemeClr val="tx1"/>
                </a:solidFill>
                <a:latin typeface="+mn-lt"/>
                <a:ea typeface="+mn-ea"/>
                <a:cs typeface="+mn-cs"/>
              </a:rPr>
              <a:t> with half-lives greater than 10,000 years.</a:t>
            </a:r>
          </a:p>
          <a:p>
            <a:r>
              <a:rPr lang="en-US" sz="1200" kern="1200" dirty="0" smtClean="0">
                <a:solidFill>
                  <a:schemeClr val="tx1"/>
                </a:solidFill>
                <a:latin typeface="+mn-lt"/>
                <a:ea typeface="+mn-ea"/>
                <a:cs typeface="+mn-cs"/>
              </a:rPr>
              <a:t> </a:t>
            </a:r>
          </a:p>
          <a:p>
            <a:r>
              <a:rPr lang="en-US" sz="1200" kern="1200" dirty="0" smtClean="0">
                <a:solidFill>
                  <a:schemeClr val="tx1"/>
                </a:solidFill>
                <a:latin typeface="+mn-lt"/>
                <a:ea typeface="+mn-ea"/>
                <a:cs typeface="+mn-cs"/>
              </a:rPr>
              <a:t>The second approach is a controlled release and dispersal of the nuclear waste within the environment through reliance on well-characterized engineered materials and well-understood natural processes. Effective mobilization and dispersal cause the concentrations of the nuclear waste to be reduced to levels that present no significant hazard. Most repository designs rely on elements of both containment and controlled-release approaches.</a:t>
            </a:r>
          </a:p>
          <a:p>
            <a:endParaRPr lang="en-US" sz="1200" kern="1200" dirty="0" smtClean="0">
              <a:solidFill>
                <a:schemeClr val="tx1"/>
              </a:solidFill>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The assessed radiological impact of the radioactive waste generally must be consistent with dose constraints applied to the internationally accepted effective dose restriction of 1 </a:t>
            </a:r>
            <a:r>
              <a:rPr lang="en-US" sz="1200" kern="1200" dirty="0" err="1" smtClean="0">
                <a:solidFill>
                  <a:schemeClr val="tx1"/>
                </a:solidFill>
                <a:latin typeface="+mn-lt"/>
                <a:ea typeface="+mn-ea"/>
                <a:cs typeface="+mn-cs"/>
              </a:rPr>
              <a:t>mSv</a:t>
            </a:r>
            <a:r>
              <a:rPr lang="en-US" sz="1200" kern="1200" dirty="0" smtClean="0">
                <a:solidFill>
                  <a:schemeClr val="tx1"/>
                </a:solidFill>
                <a:latin typeface="+mn-lt"/>
                <a:ea typeface="+mn-ea"/>
                <a:cs typeface="+mn-cs"/>
              </a:rPr>
              <a:t> in any one year, excluding natural background radiation and medical procedures [IAEA, 1996]. National radiation protection requirements are established for purposes broader than radioactive waste management. In the establishment of acceptable levels of protection, account is typically taken of the recommendations of the International Commission on Radiological Protection (ICRP) and the IAEA and specifically the concepts of justification, optimization and dose limitation. The relevance of these concepts depends on the type of radioactive waste management activities, but due consideration of these must apply to all facilities. Frequently, in national regulations, dose constraints are applied to the dose restriction, to account for the potential that an individual may be exposed to more than one practice. ICRP (1997) states that “assessed doses or risks arising from natural processes should be compared with a dose constraint of 0.3 </a:t>
            </a:r>
            <a:r>
              <a:rPr lang="en-US" sz="1200" kern="1200" dirty="0" err="1" smtClean="0">
                <a:solidFill>
                  <a:schemeClr val="tx1"/>
                </a:solidFill>
                <a:latin typeface="+mn-lt"/>
                <a:ea typeface="+mn-ea"/>
                <a:cs typeface="+mn-cs"/>
              </a:rPr>
              <a:t>mSv</a:t>
            </a:r>
            <a:r>
              <a:rPr lang="en-US" sz="1200" kern="1200" dirty="0" smtClean="0">
                <a:solidFill>
                  <a:schemeClr val="tx1"/>
                </a:solidFill>
                <a:latin typeface="+mn-lt"/>
                <a:ea typeface="+mn-ea"/>
                <a:cs typeface="+mn-cs"/>
              </a:rPr>
              <a:t> per year or its risk equivalent of around 10</a:t>
            </a:r>
            <a:r>
              <a:rPr lang="en-US" sz="1200" kern="1200" baseline="30000" dirty="0" smtClean="0">
                <a:solidFill>
                  <a:schemeClr val="tx1"/>
                </a:solidFill>
                <a:latin typeface="+mn-lt"/>
                <a:ea typeface="+mn-ea"/>
                <a:cs typeface="+mn-cs"/>
              </a:rPr>
              <a:t>-5</a:t>
            </a:r>
            <a:r>
              <a:rPr lang="en-US" sz="1200" kern="1200" dirty="0" smtClean="0">
                <a:solidFill>
                  <a:schemeClr val="tx1"/>
                </a:solidFill>
                <a:latin typeface="+mn-lt"/>
                <a:ea typeface="+mn-ea"/>
                <a:cs typeface="+mn-cs"/>
              </a:rPr>
              <a:t> per year.” National constraints usually put the constraint at 0.1-0.3 </a:t>
            </a:r>
            <a:r>
              <a:rPr lang="en-US" sz="1200" kern="1200" dirty="0" err="1" smtClean="0">
                <a:solidFill>
                  <a:schemeClr val="tx1"/>
                </a:solidFill>
                <a:latin typeface="+mn-lt"/>
                <a:ea typeface="+mn-ea"/>
                <a:cs typeface="+mn-cs"/>
              </a:rPr>
              <a:t>mSv</a:t>
            </a:r>
            <a:r>
              <a:rPr lang="en-US" sz="1200" kern="1200" dirty="0" smtClean="0">
                <a:solidFill>
                  <a:schemeClr val="tx1"/>
                </a:solidFill>
                <a:latin typeface="+mn-lt"/>
                <a:ea typeface="+mn-ea"/>
                <a:cs typeface="+mn-cs"/>
              </a:rPr>
              <a:t> yr</a:t>
            </a:r>
            <a:r>
              <a:rPr lang="en-US" sz="1200" kern="1200" baseline="30000" dirty="0" smtClean="0">
                <a:solidFill>
                  <a:schemeClr val="tx1"/>
                </a:solidFill>
                <a:latin typeface="+mn-lt"/>
                <a:ea typeface="+mn-ea"/>
                <a:cs typeface="+mn-cs"/>
              </a:rPr>
              <a:t>-1</a:t>
            </a:r>
            <a:r>
              <a:rPr lang="en-US" sz="1200" kern="1200" dirty="0" smtClean="0">
                <a:solidFill>
                  <a:schemeClr val="tx1"/>
                </a:solidFill>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8250FDFE-1CFF-47B9-B1B9-C9844229C238}" type="slidenum">
              <a:rPr lang="en-US" smtClean="0"/>
              <a:pPr/>
              <a:t>4</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9CD63C5-9E11-40C6-9849-6B9E62292814}" type="slidenum">
              <a:rPr lang="en-US"/>
              <a:pPr/>
              <a:t>8</a:t>
            </a:fld>
            <a:endParaRPr lang="en-US"/>
          </a:p>
        </p:txBody>
      </p:sp>
      <p:sp>
        <p:nvSpPr>
          <p:cNvPr id="70658" name="Rectangle 2"/>
          <p:cNvSpPr>
            <a:spLocks noGrp="1" noRot="1" noChangeAspect="1" noChangeArrowheads="1" noTextEdit="1"/>
          </p:cNvSpPr>
          <p:nvPr>
            <p:ph type="sldImg"/>
          </p:nvPr>
        </p:nvSpPr>
        <p:spPr>
          <a:xfrm>
            <a:off x="1155700" y="700088"/>
            <a:ext cx="4543425" cy="3408362"/>
          </a:xfrm>
          <a:ln/>
        </p:spPr>
      </p:sp>
      <p:sp>
        <p:nvSpPr>
          <p:cNvPr id="70659" name="Rectangle 3"/>
          <p:cNvSpPr>
            <a:spLocks noGrp="1" noChangeArrowheads="1"/>
          </p:cNvSpPr>
          <p:nvPr>
            <p:ph type="body" idx="1"/>
          </p:nvPr>
        </p:nvSpPr>
        <p:spPr>
          <a:xfrm>
            <a:off x="912813" y="4343400"/>
            <a:ext cx="5030787" cy="4114800"/>
          </a:xfrm>
        </p:spPr>
        <p:txBody>
          <a:bodyPr/>
          <a:lstStyle/>
          <a:p>
            <a:pPr lvl="2"/>
            <a:endParaRPr lang="en-GB"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250FDFE-1CFF-47B9-B1B9-C9844229C238}" type="slidenum">
              <a:rPr lang="en-US" smtClean="0"/>
              <a:pPr/>
              <a:t>9</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AEA7E07A-5110-4E2F-8A01-177299E171EA}" type="slidenum">
              <a:rPr lang="en-US" smtClean="0"/>
              <a:pPr/>
              <a:t>13</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4BC4C99-B0DB-4B40-BDD4-99BAB2301DC2}" type="slidenum">
              <a:rPr lang="en-US"/>
              <a:pPr/>
              <a:t>15</a:t>
            </a:fld>
            <a:endParaRPr lang="en-US"/>
          </a:p>
        </p:txBody>
      </p:sp>
      <p:sp>
        <p:nvSpPr>
          <p:cNvPr id="72706" name="Rectangle 2"/>
          <p:cNvSpPr>
            <a:spLocks noGrp="1" noRot="1" noChangeAspect="1" noChangeArrowheads="1" noTextEdit="1"/>
          </p:cNvSpPr>
          <p:nvPr>
            <p:ph type="sldImg"/>
          </p:nvPr>
        </p:nvSpPr>
        <p:spPr>
          <a:xfrm>
            <a:off x="1155700" y="700088"/>
            <a:ext cx="4543425" cy="3408362"/>
          </a:xfrm>
          <a:ln/>
        </p:spPr>
      </p:sp>
      <p:sp>
        <p:nvSpPr>
          <p:cNvPr id="72707" name="Rectangle 3"/>
          <p:cNvSpPr>
            <a:spLocks noGrp="1" noChangeArrowheads="1"/>
          </p:cNvSpPr>
          <p:nvPr>
            <p:ph type="body" idx="1"/>
          </p:nvPr>
        </p:nvSpPr>
        <p:spPr>
          <a:xfrm>
            <a:off x="912813" y="4343400"/>
            <a:ext cx="5030787" cy="4114800"/>
          </a:xfrm>
        </p:spPr>
        <p:txBody>
          <a:bodyPr/>
          <a:lstStyle/>
          <a:p>
            <a:r>
              <a:rPr lang="en-GB" dirty="0"/>
              <a:t>To summarise this section, </a:t>
            </a:r>
            <a:r>
              <a:rPr lang="en-GB" sz="1300" dirty="0"/>
              <a:t>the disposal system description should provide a qualitative and quantitative description of the near-field, </a:t>
            </a:r>
            <a:r>
              <a:rPr lang="en-GB" sz="1300" dirty="0" err="1"/>
              <a:t>geosphere</a:t>
            </a:r>
            <a:r>
              <a:rPr lang="en-GB" sz="1300" dirty="0"/>
              <a:t> and biosphere</a:t>
            </a:r>
          </a:p>
          <a:p>
            <a:r>
              <a:rPr lang="en-GB" sz="1300" dirty="0"/>
              <a:t>It is important that you should document the sources of data used in the description so that there is an adequate audit trail of information</a:t>
            </a:r>
          </a:p>
          <a:p>
            <a:r>
              <a:rPr lang="en-GB" sz="1300" dirty="0"/>
              <a:t>The system description needs to be developed with the assessment context firmly in mind; and if the context does not give good guidance then you should go back and revise it so that it does </a:t>
            </a:r>
          </a:p>
          <a:p>
            <a:r>
              <a:rPr lang="en-GB" sz="1300" dirty="0"/>
              <a:t>Do not forget to think about and develop the issue uncertainty. And it is useful to look at this in two ways – first with respect to the system as it is at present; and second as it relates to the system in the future</a:t>
            </a:r>
          </a:p>
          <a:p>
            <a:endParaRPr lang="en-GB"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9D67D05-9297-49D3-8338-163EB4FF17D4}" type="slidenum">
              <a:rPr lang="en-US"/>
              <a:pPr/>
              <a:t>16</a:t>
            </a:fld>
            <a:endParaRPr lang="en-US"/>
          </a:p>
        </p:txBody>
      </p:sp>
      <p:sp>
        <p:nvSpPr>
          <p:cNvPr id="78850" name="Rectangle 2"/>
          <p:cNvSpPr>
            <a:spLocks noGrp="1" noRot="1" noChangeAspect="1" noChangeArrowheads="1" noTextEdit="1"/>
          </p:cNvSpPr>
          <p:nvPr>
            <p:ph type="sldImg"/>
          </p:nvPr>
        </p:nvSpPr>
        <p:spPr>
          <a:xfrm>
            <a:off x="1155700" y="700088"/>
            <a:ext cx="4543425" cy="3408362"/>
          </a:xfrm>
          <a:ln/>
        </p:spPr>
      </p:sp>
      <p:sp>
        <p:nvSpPr>
          <p:cNvPr id="78851" name="Rectangle 3"/>
          <p:cNvSpPr>
            <a:spLocks noGrp="1" noChangeArrowheads="1"/>
          </p:cNvSpPr>
          <p:nvPr>
            <p:ph type="body" idx="1"/>
          </p:nvPr>
        </p:nvSpPr>
        <p:spPr>
          <a:xfrm>
            <a:off x="912813" y="4343400"/>
            <a:ext cx="5030787" cy="4114800"/>
          </a:xfrm>
        </p:spPr>
        <p:txBody>
          <a:bodyPr/>
          <a:lstStyle/>
          <a:p>
            <a:r>
              <a:rPr lang="en-GB" dirty="0"/>
              <a:t>To summarise this section, scenarios allow us to a</a:t>
            </a:r>
            <a:r>
              <a:rPr lang="en-GB" sz="1300" dirty="0"/>
              <a:t>ssess the performance of the disposal system under present and future conditions; they also allow less probable events to be taken into consideration</a:t>
            </a:r>
            <a:endParaRPr lang="en-GB" sz="1400" dirty="0"/>
          </a:p>
          <a:p>
            <a:r>
              <a:rPr lang="en-GB" sz="1300" dirty="0"/>
              <a:t>It is necessary to consider many different factors and to evaluate these in a consistent way, often in the absence of quantitative data. This can be achieved through the development of scenarios and FEP lists are a useful tool in this respect</a:t>
            </a:r>
            <a:endParaRPr lang="en-GB" sz="1400" dirty="0"/>
          </a:p>
          <a:p>
            <a:r>
              <a:rPr lang="en-GB" sz="1300" dirty="0"/>
              <a:t>We should ensure that the approach is not over-complicated – the level of </a:t>
            </a:r>
            <a:r>
              <a:rPr lang="en-GB" sz="1300" dirty="0" err="1"/>
              <a:t>compexity</a:t>
            </a:r>
            <a:r>
              <a:rPr lang="en-GB" sz="1300" dirty="0"/>
              <a:t> needs to be commensurate with the assessment being undertaken</a:t>
            </a:r>
            <a:endParaRPr lang="en-GB" sz="1400" dirty="0"/>
          </a:p>
          <a:p>
            <a:r>
              <a:rPr lang="en-GB" sz="1300" dirty="0"/>
              <a:t>Finally remember transparency and traceability</a:t>
            </a:r>
          </a:p>
          <a:p>
            <a:pPr lvl="2"/>
            <a:endParaRPr lang="en-GB" sz="1400" dirty="0"/>
          </a:p>
          <a:p>
            <a:r>
              <a:rPr lang="en-GB" sz="1300" dirty="0"/>
              <a:t>Arguments used and decisions taken should be documented</a:t>
            </a:r>
            <a:endParaRPr lang="en-GB" sz="1400" dirty="0"/>
          </a:p>
          <a:p>
            <a:endParaRPr lang="en-GB"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6953B005-62BC-41C7-B66A-4ABC3EDD3A38}" type="slidenum">
              <a:rPr lang="en-US"/>
              <a:pPr/>
              <a:t>21</a:t>
            </a:fld>
            <a:endParaRPr lang="en-US"/>
          </a:p>
        </p:txBody>
      </p:sp>
      <p:sp>
        <p:nvSpPr>
          <p:cNvPr id="84994" name="Rectangle 2"/>
          <p:cNvSpPr>
            <a:spLocks noGrp="1" noRot="1" noChangeAspect="1" noChangeArrowheads="1" noTextEdit="1"/>
          </p:cNvSpPr>
          <p:nvPr>
            <p:ph type="sldImg"/>
          </p:nvPr>
        </p:nvSpPr>
        <p:spPr>
          <a:xfrm>
            <a:off x="1155700" y="700088"/>
            <a:ext cx="4543425" cy="3408362"/>
          </a:xfrm>
          <a:ln/>
        </p:spPr>
      </p:sp>
      <p:sp>
        <p:nvSpPr>
          <p:cNvPr id="84995" name="Rectangle 3"/>
          <p:cNvSpPr>
            <a:spLocks noGrp="1" noChangeArrowheads="1"/>
          </p:cNvSpPr>
          <p:nvPr>
            <p:ph type="body" idx="1"/>
          </p:nvPr>
        </p:nvSpPr>
        <p:spPr>
          <a:xfrm>
            <a:off x="912813" y="4343400"/>
            <a:ext cx="5030787" cy="4114800"/>
          </a:xfrm>
        </p:spPr>
        <p:txBody>
          <a:bodyPr/>
          <a:lstStyle/>
          <a:p>
            <a:r>
              <a:rPr lang="en-GB" dirty="0"/>
              <a:t>You should also be aware that some physical phenomena may be explainable by several conceptual models. Here we see different types of permeable media through which water or gas could flow. We have a material of uniform permeability; as single fracture; a fracture net work; and a medium with spatially distributed permeability. If all you know is that water or gas can flow through this medium you will be unable to distinguish between these conceptual models – to go further we need data</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198E16C7-826D-4AFC-9347-B7EDAB228716}" type="datetimeFigureOut">
              <a:rPr lang="en-US" smtClean="0"/>
              <a:pPr/>
              <a:t>5/18/2012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FE69529E-72A1-46B8-BE49-6D258E592E5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8E16C7-826D-4AFC-9347-B7EDAB228716}" type="datetimeFigureOut">
              <a:rPr lang="en-US" smtClean="0"/>
              <a:pPr/>
              <a:t>5/18/2012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8E16C7-826D-4AFC-9347-B7EDAB228716}" type="datetimeFigureOut">
              <a:rPr lang="en-US" smtClean="0"/>
              <a:pPr/>
              <a:t>5/18/2012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8200" y="1600200"/>
            <a:ext cx="4038600" cy="21859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8200" y="3938588"/>
            <a:ext cx="4038600" cy="2187575"/>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Date Placeholder 5"/>
          <p:cNvSpPr>
            <a:spLocks noGrp="1"/>
          </p:cNvSpPr>
          <p:nvPr>
            <p:ph type="dt" sz="half" idx="10"/>
          </p:nvPr>
        </p:nvSpPr>
        <p:spPr>
          <a:xfrm>
            <a:off x="457200" y="6245225"/>
            <a:ext cx="2133600" cy="476250"/>
          </a:xfrm>
        </p:spPr>
        <p:txBody>
          <a:bodyPr/>
          <a:lstStyle>
            <a:lvl1pPr>
              <a:defRPr/>
            </a:lvl1pPr>
          </a:lstStyle>
          <a:p>
            <a:endParaRPr lang="en-US"/>
          </a:p>
        </p:txBody>
      </p:sp>
      <p:sp>
        <p:nvSpPr>
          <p:cNvPr id="7" name="Footer Placeholder 6"/>
          <p:cNvSpPr>
            <a:spLocks noGrp="1"/>
          </p:cNvSpPr>
          <p:nvPr>
            <p:ph type="ftr" sz="quarter" idx="11"/>
          </p:nvPr>
        </p:nvSpPr>
        <p:spPr>
          <a:xfrm>
            <a:off x="3124200" y="6245225"/>
            <a:ext cx="2895600" cy="476250"/>
          </a:xfrm>
        </p:spPr>
        <p:txBody>
          <a:bodyPr/>
          <a:lstStyle>
            <a:lvl1pPr>
              <a:defRPr/>
            </a:lvl1pPr>
          </a:lstStyle>
          <a:p>
            <a:endParaRPr lang="en-US"/>
          </a:p>
        </p:txBody>
      </p:sp>
      <p:sp>
        <p:nvSpPr>
          <p:cNvPr id="8" name="Slide Number Placeholder 7"/>
          <p:cNvSpPr>
            <a:spLocks noGrp="1"/>
          </p:cNvSpPr>
          <p:nvPr>
            <p:ph type="sldNum" sz="quarter" idx="12"/>
          </p:nvPr>
        </p:nvSpPr>
        <p:spPr>
          <a:xfrm>
            <a:off x="6553200" y="6245225"/>
            <a:ext cx="2133600" cy="476250"/>
          </a:xfrm>
        </p:spPr>
        <p:txBody>
          <a:bodyPr/>
          <a:lstStyle>
            <a:lvl1pPr>
              <a:defRPr/>
            </a:lvl1pPr>
          </a:lstStyle>
          <a:p>
            <a:fld id="{8B5F68F4-61EF-4519-AC01-0EE6C1CCF7E4}" type="slidenum">
              <a:rPr lang="en-US"/>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245225"/>
            <a:ext cx="2133600" cy="476250"/>
          </a:xfrm>
        </p:spPr>
        <p:txBody>
          <a:bodyPr/>
          <a:lstStyle>
            <a:lvl1pPr>
              <a:defRPr/>
            </a:lvl1pPr>
          </a:lstStyle>
          <a:p>
            <a:endParaRPr lang="en-US"/>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endParaRPr lang="en-US"/>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715F6674-6742-4C10-8D5D-866179E7BC2B}" type="slidenum">
              <a:rPr lang="en-US"/>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98E16C7-826D-4AFC-9347-B7EDAB228716}" type="datetimeFigureOut">
              <a:rPr lang="en-US" smtClean="0"/>
              <a:pPr/>
              <a:t>5/18/2012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198E16C7-826D-4AFC-9347-B7EDAB228716}" type="datetimeFigureOut">
              <a:rPr lang="en-US" smtClean="0"/>
              <a:pPr/>
              <a:t>5/18/2012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E69529E-72A1-46B8-BE49-6D258E592E57}"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98E16C7-826D-4AFC-9347-B7EDAB228716}" type="datetimeFigureOut">
              <a:rPr lang="en-US" smtClean="0"/>
              <a:pPr/>
              <a:t>5/18/2012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198E16C7-826D-4AFC-9347-B7EDAB228716}" type="datetimeFigureOut">
              <a:rPr lang="en-US" smtClean="0"/>
              <a:pPr/>
              <a:t>5/18/2012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198E16C7-826D-4AFC-9347-B7EDAB228716}" type="datetimeFigureOut">
              <a:rPr lang="en-US" smtClean="0"/>
              <a:pPr/>
              <a:t>5/18/2012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98E16C7-826D-4AFC-9347-B7EDAB228716}" type="datetimeFigureOut">
              <a:rPr lang="en-US" smtClean="0"/>
              <a:pPr/>
              <a:t>5/18/2012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198E16C7-826D-4AFC-9347-B7EDAB228716}" type="datetimeFigureOut">
              <a:rPr lang="en-US" smtClean="0"/>
              <a:pPr/>
              <a:t>5/18/2012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E69529E-72A1-46B8-BE49-6D258E592E57}"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198E16C7-826D-4AFC-9347-B7EDAB228716}" type="datetimeFigureOut">
              <a:rPr lang="en-US" smtClean="0"/>
              <a:pPr/>
              <a:t>5/18/2012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FE69529E-72A1-46B8-BE49-6D258E592E57}"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198E16C7-826D-4AFC-9347-B7EDAB228716}" type="datetimeFigureOut">
              <a:rPr lang="en-US" smtClean="0"/>
              <a:pPr/>
              <a:t>5/18/2012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FE69529E-72A1-46B8-BE49-6D258E592E57}"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notesSlide" Target="../notesSlides/notesSlide1.xml"/><Relationship Id="rId7" Type="http://schemas.openxmlformats.org/officeDocument/2006/relationships/image" Target="../media/image5.jpeg"/><Relationship Id="rId2" Type="http://schemas.openxmlformats.org/officeDocument/2006/relationships/slideLayout" Target="../slideLayouts/slideLayout1.xml"/><Relationship Id="rId1" Type="http://schemas.openxmlformats.org/officeDocument/2006/relationships/audio" Target="file:///C:\Users\HP19\Desktop\0800%20fri%20firths%20kozak%20back\0800%20fri%20firths%20kozak%20ba256.wav" TargetMode="Externa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313.wav" TargetMode="External"/><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82.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66.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64.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67.wav" TargetMode="External"/><Relationship Id="rId4" Type="http://schemas.openxmlformats.org/officeDocument/2006/relationships/image" Target="../media/image7.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68.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69.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83.wav" TargetMode="External"/><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91-0.wav" TargetMode="External"/><Relationship Id="rId4" Type="http://schemas.openxmlformats.org/officeDocument/2006/relationships/image" Target="../media/image7.png"/></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slideLayout" Target="../slideLayouts/slideLayout4.xml"/><Relationship Id="rId1" Type="http://schemas.openxmlformats.org/officeDocument/2006/relationships/audio" Target="file:///C:\Users\HP19\Desktop\0800%20fri%20firths%20kozak%20back\0800%20fri%20firths%20kozak%20ba292-0.wav" TargetMode="External"/><Relationship Id="rId6" Type="http://schemas.openxmlformats.org/officeDocument/2006/relationships/image" Target="../media/image7.png"/><Relationship Id="rId5" Type="http://schemas.openxmlformats.org/officeDocument/2006/relationships/image" Target="../media/image18.jpe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57.wav" TargetMode="External"/><Relationship Id="rId4" Type="http://schemas.openxmlformats.org/officeDocument/2006/relationships/image" Target="../media/image7.png"/></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93.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slideLayout" Target="../slideLayouts/slideLayout4.xml"/><Relationship Id="rId7" Type="http://schemas.openxmlformats.org/officeDocument/2006/relationships/image" Target="../media/image7.png"/><Relationship Id="rId2" Type="http://schemas.openxmlformats.org/officeDocument/2006/relationships/audio" Target="file:///C:\Users\HP19\Desktop\0800%20fri%20firths%20kozak%20back\0800%20fri%20firths%20kozak%20ba295.wav" TargetMode="External"/><Relationship Id="rId1" Type="http://schemas.openxmlformats.org/officeDocument/2006/relationships/vmlDrawing" Target="../drawings/vmlDrawing1.vml"/><Relationship Id="rId6" Type="http://schemas.openxmlformats.org/officeDocument/2006/relationships/image" Target="../media/image3.png"/><Relationship Id="rId5" Type="http://schemas.openxmlformats.org/officeDocument/2006/relationships/oleObject" Target="../embeddings/oleObject1.bin"/><Relationship Id="rId4" Type="http://schemas.openxmlformats.org/officeDocument/2006/relationships/notesSlide" Target="../notesSlides/notesSlide9.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308.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96.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2.gif"/><Relationship Id="rId2" Type="http://schemas.openxmlformats.org/officeDocument/2006/relationships/slideLayout" Target="../slideLayouts/slideLayout4.xml"/><Relationship Id="rId1" Type="http://schemas.openxmlformats.org/officeDocument/2006/relationships/audio" Target="file:///C:\Users\HP19\Desktop\0800%20fri%20firths%20kozak%20back\0800%20fri%20firths%20kozak%20ba297.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audio" Target="file:///C:\Users\HP19\Desktop\0800%20fri%20firths%20kozak%20back\0800%20fri%20firths%20kozak%20ba310.wav" TargetMode="Externa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23.gif"/></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311.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slideLayout" Target="../slideLayouts/slideLayout4.xml"/><Relationship Id="rId1" Type="http://schemas.openxmlformats.org/officeDocument/2006/relationships/audio" Target="file:///C:\Users\HP19\Desktop\0800%20fri%20firths%20kozak%20back\0800%20fri%20firths%20kozak%20ba299.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302.wav" TargetMode="External"/><Relationship Id="rId4" Type="http://schemas.openxmlformats.org/officeDocument/2006/relationships/image" Target="../media/image7.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306.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86.wav" TargetMode="External"/><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7" Type="http://schemas.openxmlformats.org/officeDocument/2006/relationships/image" Target="../media/image11.png"/><Relationship Id="rId2" Type="http://schemas.openxmlformats.org/officeDocument/2006/relationships/slideLayout" Target="../slideLayouts/slideLayout12.xml"/><Relationship Id="rId1" Type="http://schemas.openxmlformats.org/officeDocument/2006/relationships/audio" Target="file:///C:\Users\HP19\Desktop\0800%20fri%20firths%20kozak%20back\0800%20fri%20firths%20kozak%20ba289.wav" TargetMode="External"/><Relationship Id="rId6" Type="http://schemas.openxmlformats.org/officeDocument/2006/relationships/image" Target="../media/image3.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audio" Target="file:///C:\Users\HP19\Desktop\0800%20fri%20firths%20kozak%20back\0800%20fri%20firths%20kozak%20ba307.wav" TargetMode="External"/><Relationship Id="rId1" Type="http://schemas.openxmlformats.org/officeDocument/2006/relationships/tags" Target="../tags/tag1.xml"/><Relationship Id="rId6" Type="http://schemas.openxmlformats.org/officeDocument/2006/relationships/image" Target="../media/image7.png"/><Relationship Id="rId5" Type="http://schemas.openxmlformats.org/officeDocument/2006/relationships/image" Target="../media/image3.png"/><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7.png"/><Relationship Id="rId2" Type="http://schemas.openxmlformats.org/officeDocument/2006/relationships/audio" Target="file:///C:\Users\HP19\Desktop\0800%20fri%20firths%20kozak%20back\0800%20fri%20firths%20kozak%20ba279.wav" TargetMode="External"/><Relationship Id="rId1" Type="http://schemas.openxmlformats.org/officeDocument/2006/relationships/tags" Target="../tags/tag2.xml"/><Relationship Id="rId6" Type="http://schemas.openxmlformats.org/officeDocument/2006/relationships/image" Target="../media/image3.png"/><Relationship Id="rId5" Type="http://schemas.openxmlformats.org/officeDocument/2006/relationships/image" Target="../media/image14.jpeg"/><Relationship Id="rId4" Type="http://schemas.openxmlformats.org/officeDocument/2006/relationships/image" Target="../media/image13.jpe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314.wav" TargetMode="Externa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audio" Target="file:///C:\Users\HP19\Desktop\0800%20fri%20firths%20kozak%20back\0800%20fri%20firths%20kozak%20ba263.wav" TargetMode="External"/><Relationship Id="rId5" Type="http://schemas.openxmlformats.org/officeDocument/2006/relationships/image" Target="../media/image7.png"/><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audio" Target="file:///C:\Users\HP19\Desktop\0800%20fri%20firths%20kozak%20back\0800%20fri%20firths%20kozak%20ba265.wav" TargetMode="External"/><Relationship Id="rId5" Type="http://schemas.openxmlformats.org/officeDocument/2006/relationships/image" Target="../media/image7.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Content Placeholder 5" descr="france 2.jpg"/>
          <p:cNvPicPr>
            <a:picLocks noChangeAspect="1"/>
          </p:cNvPicPr>
          <p:nvPr/>
        </p:nvPicPr>
        <p:blipFill>
          <a:blip r:embed="rId4" cstate="print"/>
          <a:stretch>
            <a:fillRect/>
          </a:stretch>
        </p:blipFill>
        <p:spPr>
          <a:xfrm>
            <a:off x="228600" y="3048000"/>
            <a:ext cx="2743200" cy="1960245"/>
          </a:xfrm>
          <a:prstGeom prst="rect">
            <a:avLst/>
          </a:prstGeom>
        </p:spPr>
      </p:pic>
      <p:sp>
        <p:nvSpPr>
          <p:cNvPr id="2" name="Title 1"/>
          <p:cNvSpPr>
            <a:spLocks noGrp="1"/>
          </p:cNvSpPr>
          <p:nvPr>
            <p:ph type="ctrTitle"/>
          </p:nvPr>
        </p:nvSpPr>
        <p:spPr/>
        <p:txBody>
          <a:bodyPr>
            <a:normAutofit fontScale="90000"/>
          </a:bodyPr>
          <a:lstStyle/>
          <a:p>
            <a:r>
              <a:rPr lang="en-US" dirty="0" smtClean="0">
                <a:solidFill>
                  <a:srgbClr val="FFFF00"/>
                </a:solidFill>
              </a:rPr>
              <a:t>IRPA13 REFRESHER COURSE </a:t>
            </a:r>
            <a:r>
              <a:rPr lang="en-US" sz="3600" dirty="0" smtClean="0">
                <a:solidFill>
                  <a:srgbClr val="FFFF00"/>
                </a:solidFill>
              </a:rPr>
              <a:t>INTRODUCTION TO POSTCLOSURE SAFETY ASSESSMENT OF DEEP GEOLOGICAL DISPOSAL FACILITIES</a:t>
            </a:r>
            <a:endParaRPr lang="en-US" sz="3600" dirty="0">
              <a:solidFill>
                <a:srgbClr val="FFFF00"/>
              </a:solidFill>
            </a:endParaRPr>
          </a:p>
        </p:txBody>
      </p:sp>
      <p:sp>
        <p:nvSpPr>
          <p:cNvPr id="3" name="Subtitle 2"/>
          <p:cNvSpPr>
            <a:spLocks noGrp="1"/>
          </p:cNvSpPr>
          <p:nvPr>
            <p:ph type="subTitle" idx="1"/>
          </p:nvPr>
        </p:nvSpPr>
        <p:spPr>
          <a:xfrm>
            <a:off x="609600" y="3733800"/>
            <a:ext cx="7854696" cy="1752600"/>
          </a:xfrm>
        </p:spPr>
        <p:txBody>
          <a:bodyPr/>
          <a:lstStyle/>
          <a:p>
            <a:r>
              <a:rPr lang="en-US" dirty="0" smtClean="0"/>
              <a:t>Matthew W Kozak</a:t>
            </a:r>
          </a:p>
          <a:p>
            <a:r>
              <a:rPr lang="en-US" dirty="0" smtClean="0"/>
              <a:t>INTERA, Inc.</a:t>
            </a:r>
            <a:endParaRPr lang="en-US" dirty="0"/>
          </a:p>
        </p:txBody>
      </p:sp>
      <p:pic>
        <p:nvPicPr>
          <p:cNvPr id="4" name="Picture 3" descr="cid:3345451573_25166172"/>
          <p:cNvPicPr/>
          <p:nvPr/>
        </p:nvPicPr>
        <p:blipFill>
          <a:blip r:embed="rId5"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7" name="Content Placeholder 5" descr="canister.jpg"/>
          <p:cNvPicPr>
            <a:picLocks noChangeAspect="1"/>
          </p:cNvPicPr>
          <p:nvPr/>
        </p:nvPicPr>
        <p:blipFill>
          <a:blip r:embed="rId6" cstate="print"/>
          <a:stretch>
            <a:fillRect/>
          </a:stretch>
        </p:blipFill>
        <p:spPr>
          <a:xfrm>
            <a:off x="2667000" y="3505200"/>
            <a:ext cx="2701348" cy="2021438"/>
          </a:xfrm>
          <a:prstGeom prst="rect">
            <a:avLst/>
          </a:prstGeom>
        </p:spPr>
      </p:pic>
      <p:pic>
        <p:nvPicPr>
          <p:cNvPr id="6" name="Content Placeholder 4" descr="Finland.jpg"/>
          <p:cNvPicPr>
            <a:picLocks noChangeAspect="1"/>
          </p:cNvPicPr>
          <p:nvPr/>
        </p:nvPicPr>
        <p:blipFill>
          <a:blip r:embed="rId7" cstate="print"/>
          <a:stretch>
            <a:fillRect/>
          </a:stretch>
        </p:blipFill>
        <p:spPr>
          <a:xfrm>
            <a:off x="152400" y="4876800"/>
            <a:ext cx="2866451" cy="1752600"/>
          </a:xfrm>
          <a:prstGeom prst="rect">
            <a:avLst/>
          </a:prstGeom>
        </p:spPr>
      </p:pic>
      <p:pic>
        <p:nvPicPr>
          <p:cNvPr id="9" name="0800 fri firths kozak ba256.wav">
            <a:hlinkClick r:id="" action="ppaction://media"/>
          </p:cNvPr>
          <p:cNvPicPr>
            <a:picLocks noRot="1" noChangeAspect="1"/>
          </p:cNvPicPr>
          <p:nvPr>
            <a:audioFile r:link="rId1"/>
          </p:nvPr>
        </p:nvPicPr>
        <p:blipFill>
          <a:blip r:embed="rId8" cstate="print"/>
          <a:stretch>
            <a:fillRect/>
          </a:stretch>
        </p:blipFill>
        <p:spPr>
          <a:xfrm>
            <a:off x="8696325" y="6410325"/>
            <a:ext cx="304800" cy="304800"/>
          </a:xfrm>
          <a:prstGeom prst="rect">
            <a:avLst/>
          </a:prstGeom>
        </p:spPr>
      </p:pic>
    </p:spTree>
  </p:cSld>
  <p:clrMapOvr>
    <a:masterClrMapping/>
  </p:clrMapOvr>
  <p:transition advTm="1932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Uncertainty or Variability?</a:t>
            </a:r>
            <a:endParaRPr lang="en-US" dirty="0"/>
          </a:p>
        </p:txBody>
      </p:sp>
      <p:sp>
        <p:nvSpPr>
          <p:cNvPr id="3" name="Content Placeholder 2"/>
          <p:cNvSpPr>
            <a:spLocks noGrp="1"/>
          </p:cNvSpPr>
          <p:nvPr>
            <p:ph idx="1"/>
          </p:nvPr>
        </p:nvSpPr>
        <p:spPr/>
        <p:txBody>
          <a:bodyPr>
            <a:normAutofit lnSpcReduction="10000"/>
          </a:bodyPr>
          <a:lstStyle/>
          <a:p>
            <a:pPr lvl="1">
              <a:lnSpc>
                <a:spcPct val="80000"/>
              </a:lnSpc>
            </a:pPr>
            <a:r>
              <a:rPr lang="en-US" altLang="en-US" dirty="0" smtClean="0"/>
              <a:t>Variability (</a:t>
            </a:r>
            <a:r>
              <a:rPr lang="en-US" altLang="en-US" dirty="0" err="1" smtClean="0"/>
              <a:t>aleatory</a:t>
            </a:r>
            <a:r>
              <a:rPr lang="en-US" altLang="en-US" dirty="0" smtClean="0"/>
              <a:t> uncertainty, randomness, stochastic uncertainty)</a:t>
            </a:r>
          </a:p>
          <a:p>
            <a:pPr lvl="2">
              <a:lnSpc>
                <a:spcPct val="80000"/>
              </a:lnSpc>
            </a:pPr>
            <a:r>
              <a:rPr lang="en-US" altLang="en-US" sz="2000" dirty="0" smtClean="0"/>
              <a:t>Spatial variability</a:t>
            </a:r>
          </a:p>
          <a:p>
            <a:pPr lvl="2">
              <a:lnSpc>
                <a:spcPct val="80000"/>
              </a:lnSpc>
            </a:pPr>
            <a:r>
              <a:rPr lang="en-US" altLang="en-US" sz="2000" dirty="0" smtClean="0"/>
              <a:t>Temporal variability</a:t>
            </a:r>
          </a:p>
          <a:p>
            <a:pPr lvl="2">
              <a:lnSpc>
                <a:spcPct val="80000"/>
              </a:lnSpc>
            </a:pPr>
            <a:r>
              <a:rPr lang="en-US" altLang="en-US" sz="2000" dirty="0" smtClean="0">
                <a:solidFill>
                  <a:srgbClr val="000000"/>
                </a:solidFill>
              </a:rPr>
              <a:t>A property of the system (e.g. spatial variability of hydraulic properties)</a:t>
            </a:r>
          </a:p>
          <a:p>
            <a:pPr lvl="1">
              <a:lnSpc>
                <a:spcPct val="80000"/>
              </a:lnSpc>
            </a:pPr>
            <a:r>
              <a:rPr lang="en-US" altLang="en-US" dirty="0" smtClean="0">
                <a:solidFill>
                  <a:srgbClr val="000000"/>
                </a:solidFill>
              </a:rPr>
              <a:t>Uncertainty (epistemic uncertainty, informational uncertainty)</a:t>
            </a:r>
            <a:endParaRPr lang="en-US" altLang="en-US" dirty="0" smtClean="0"/>
          </a:p>
          <a:p>
            <a:pPr lvl="2">
              <a:lnSpc>
                <a:spcPct val="80000"/>
              </a:lnSpc>
            </a:pPr>
            <a:r>
              <a:rPr lang="en-US" altLang="en-US" sz="2000" dirty="0" smtClean="0"/>
              <a:t>Lack of understanding of fundamental processes (e.g. flow in concrete)</a:t>
            </a:r>
          </a:p>
          <a:p>
            <a:pPr lvl="2">
              <a:lnSpc>
                <a:spcPct val="80000"/>
              </a:lnSpc>
            </a:pPr>
            <a:r>
              <a:rPr lang="en-US" altLang="en-US" sz="2000" dirty="0" smtClean="0"/>
              <a:t>Lack of knowledge of variability</a:t>
            </a:r>
          </a:p>
          <a:p>
            <a:pPr lvl="2">
              <a:lnSpc>
                <a:spcPct val="80000"/>
              </a:lnSpc>
            </a:pPr>
            <a:r>
              <a:rPr lang="en-US" altLang="en-US" sz="2000" dirty="0" smtClean="0"/>
              <a:t>Projection into the future (e.g. change in concrete structure in time)</a:t>
            </a:r>
          </a:p>
          <a:p>
            <a:pPr lvl="2">
              <a:lnSpc>
                <a:spcPct val="80000"/>
              </a:lnSpc>
            </a:pPr>
            <a:r>
              <a:rPr lang="en-US" altLang="en-US" sz="2000" dirty="0" smtClean="0"/>
              <a:t>Inability to measure many aspects of the system</a:t>
            </a:r>
          </a:p>
          <a:p>
            <a:pPr lvl="2">
              <a:lnSpc>
                <a:spcPct val="80000"/>
              </a:lnSpc>
            </a:pPr>
            <a:r>
              <a:rPr lang="en-US" altLang="en-US" sz="2000" dirty="0" smtClean="0">
                <a:solidFill>
                  <a:srgbClr val="000000"/>
                </a:solidFill>
              </a:rPr>
              <a:t>A property of the person viewing the system</a:t>
            </a:r>
          </a:p>
          <a:p>
            <a:pPr lvl="1">
              <a:lnSpc>
                <a:spcPct val="80000"/>
              </a:lnSpc>
            </a:pPr>
            <a:r>
              <a:rPr lang="en-US" dirty="0" smtClean="0">
                <a:solidFill>
                  <a:srgbClr val="000000"/>
                </a:solidFill>
              </a:rPr>
              <a:t>In </a:t>
            </a:r>
            <a:r>
              <a:rPr lang="en-US" dirty="0" err="1" smtClean="0">
                <a:solidFill>
                  <a:srgbClr val="000000"/>
                </a:solidFill>
              </a:rPr>
              <a:t>Postclosure</a:t>
            </a:r>
            <a:r>
              <a:rPr lang="en-US" dirty="0" smtClean="0">
                <a:solidFill>
                  <a:srgbClr val="000000"/>
                </a:solidFill>
              </a:rPr>
              <a:t> safety assessment, uncertainty dominates</a:t>
            </a:r>
            <a:endParaRPr lang="en-US" dirty="0"/>
          </a:p>
        </p:txBody>
      </p:sp>
      <p:pic>
        <p:nvPicPr>
          <p:cNvPr id="4" name="Picture 3" descr="cid:3345451573_25166172"/>
          <p:cNvPicPr/>
          <p:nvPr/>
        </p:nvPicPr>
        <p:blipFill>
          <a:blip r:embed="rId3"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313.wav">
            <a:hlinkClick r:id="" action="ppaction://media"/>
          </p:cNvPr>
          <p:cNvPicPr>
            <a:picLocks noRot="1" noChangeAspect="1"/>
          </p:cNvPicPr>
          <p:nvPr>
            <a:audioFile r:link="rId1"/>
          </p:nvPr>
        </p:nvPicPr>
        <p:blipFill>
          <a:blip r:embed="rId4" cstate="print"/>
          <a:stretch>
            <a:fillRect/>
          </a:stretch>
        </p:blipFill>
        <p:spPr>
          <a:xfrm>
            <a:off x="8696325" y="6410325"/>
            <a:ext cx="304800" cy="304800"/>
          </a:xfrm>
          <a:prstGeom prst="rect">
            <a:avLst/>
          </a:prstGeom>
        </p:spPr>
      </p:pic>
    </p:spTree>
  </p:cSld>
  <p:clrMapOvr>
    <a:masterClrMapping/>
  </p:clrMapOvr>
  <p:transition advTm="22131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533400"/>
            <a:ext cx="8229600" cy="1143000"/>
          </a:xfrm>
        </p:spPr>
        <p:txBody>
          <a:bodyPr>
            <a:normAutofit fontScale="90000"/>
          </a:bodyPr>
          <a:lstStyle/>
          <a:p>
            <a:r>
              <a:rPr lang="en-US" dirty="0" smtClean="0"/>
              <a:t>Structure of Uncertainty Analysis</a:t>
            </a:r>
            <a:endParaRPr lang="en-US" dirty="0"/>
          </a:p>
        </p:txBody>
      </p:sp>
      <p:pic>
        <p:nvPicPr>
          <p:cNvPr id="4" name="Content Placeholder 3" descr="Importance Analysis.jpg"/>
          <p:cNvPicPr>
            <a:picLocks noGrp="1" noChangeAspect="1"/>
          </p:cNvPicPr>
          <p:nvPr>
            <p:ph idx="1"/>
          </p:nvPr>
        </p:nvPicPr>
        <p:blipFill>
          <a:blip r:embed="rId3" cstate="print"/>
          <a:stretch>
            <a:fillRect/>
          </a:stretch>
        </p:blipFill>
        <p:spPr>
          <a:xfrm>
            <a:off x="1410904" y="1600200"/>
            <a:ext cx="6322191" cy="4525963"/>
          </a:xfrm>
        </p:spPr>
      </p:pic>
      <p:sp>
        <p:nvSpPr>
          <p:cNvPr id="5" name="TextBox 4"/>
          <p:cNvSpPr txBox="1"/>
          <p:nvPr/>
        </p:nvSpPr>
        <p:spPr>
          <a:xfrm>
            <a:off x="5410200" y="6019800"/>
            <a:ext cx="2971800" cy="369332"/>
          </a:xfrm>
          <a:prstGeom prst="rect">
            <a:avLst/>
          </a:prstGeom>
          <a:noFill/>
        </p:spPr>
        <p:txBody>
          <a:bodyPr wrap="square" rtlCol="0">
            <a:spAutoFit/>
          </a:bodyPr>
          <a:lstStyle/>
          <a:p>
            <a:r>
              <a:rPr lang="en-US" dirty="0" smtClean="0"/>
              <a:t>NCRP Report 152, 2005</a:t>
            </a:r>
            <a:endParaRPr lang="en-US" dirty="0"/>
          </a:p>
        </p:txBody>
      </p:sp>
      <p:pic>
        <p:nvPicPr>
          <p:cNvPr id="6" name="Picture 5" descr="cid:3345451573_25166172"/>
          <p:cNvPicPr/>
          <p:nvPr/>
        </p:nvPicPr>
        <p:blipFill>
          <a:blip r:embed="rId4" cstate="print"/>
          <a:srcRect/>
          <a:stretch>
            <a:fillRect/>
          </a:stretch>
        </p:blipFill>
        <p:spPr bwMode="auto">
          <a:xfrm>
            <a:off x="7924800" y="6096000"/>
            <a:ext cx="1000125" cy="504825"/>
          </a:xfrm>
          <a:prstGeom prst="rect">
            <a:avLst/>
          </a:prstGeom>
          <a:ln>
            <a:noFill/>
          </a:ln>
          <a:effectLst>
            <a:outerShdw blurRad="292100" dist="139700" dir="2700000" algn="tl" rotWithShape="0">
              <a:srgbClr val="333333">
                <a:alpha val="65000"/>
              </a:srgbClr>
            </a:outerShdw>
          </a:effectLst>
        </p:spPr>
      </p:pic>
      <p:pic>
        <p:nvPicPr>
          <p:cNvPr id="7" name="0800 fri firths kozak ba282.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952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1143000"/>
          </a:xfrm>
        </p:spPr>
        <p:txBody>
          <a:bodyPr>
            <a:normAutofit fontScale="90000"/>
          </a:bodyPr>
          <a:lstStyle/>
          <a:p>
            <a:r>
              <a:rPr lang="en-US" dirty="0" smtClean="0"/>
              <a:t>Safety Assessment Methodology</a:t>
            </a:r>
            <a:endParaRPr lang="en-US" dirty="0"/>
          </a:p>
        </p:txBody>
      </p:sp>
      <p:pic>
        <p:nvPicPr>
          <p:cNvPr id="4" name="Content Placeholder 3" descr="ISAM Methodology.jpg"/>
          <p:cNvPicPr>
            <a:picLocks noGrp="1" noChangeAspect="1"/>
          </p:cNvPicPr>
          <p:nvPr>
            <p:ph idx="1"/>
          </p:nvPr>
        </p:nvPicPr>
        <p:blipFill>
          <a:blip r:embed="rId3" cstate="print"/>
          <a:stretch>
            <a:fillRect/>
          </a:stretch>
        </p:blipFill>
        <p:spPr>
          <a:xfrm>
            <a:off x="2517568" y="1600200"/>
            <a:ext cx="4108864" cy="4525963"/>
          </a:xfrm>
        </p:spPr>
      </p:pic>
      <p:sp>
        <p:nvSpPr>
          <p:cNvPr id="5" name="TextBox 4"/>
          <p:cNvSpPr txBox="1"/>
          <p:nvPr/>
        </p:nvSpPr>
        <p:spPr>
          <a:xfrm>
            <a:off x="6705600" y="5867400"/>
            <a:ext cx="2133600" cy="369332"/>
          </a:xfrm>
          <a:prstGeom prst="rect">
            <a:avLst/>
          </a:prstGeom>
          <a:noFill/>
        </p:spPr>
        <p:txBody>
          <a:bodyPr wrap="square" rtlCol="0">
            <a:spAutoFit/>
          </a:bodyPr>
          <a:lstStyle/>
          <a:p>
            <a:r>
              <a:rPr lang="en-US" dirty="0" smtClean="0"/>
              <a:t>IAEA, 2004</a:t>
            </a:r>
            <a:endParaRPr lang="en-US" dirty="0"/>
          </a:p>
        </p:txBody>
      </p:sp>
      <p:pic>
        <p:nvPicPr>
          <p:cNvPr id="6" name="Picture 5" descr="cid:3345451573_25166172"/>
          <p:cNvPicPr/>
          <p:nvPr/>
        </p:nvPicPr>
        <p:blipFill>
          <a:blip r:embed="rId4" cstate="print"/>
          <a:srcRect/>
          <a:stretch>
            <a:fillRect/>
          </a:stretch>
        </p:blipFill>
        <p:spPr bwMode="auto">
          <a:xfrm>
            <a:off x="8001000" y="6172200"/>
            <a:ext cx="1000125" cy="504825"/>
          </a:xfrm>
          <a:prstGeom prst="rect">
            <a:avLst/>
          </a:prstGeom>
          <a:ln>
            <a:noFill/>
          </a:ln>
          <a:effectLst>
            <a:outerShdw blurRad="292100" dist="139700" dir="2700000" algn="tl" rotWithShape="0">
              <a:srgbClr val="333333">
                <a:alpha val="65000"/>
              </a:srgbClr>
            </a:outerShdw>
          </a:effectLst>
        </p:spPr>
      </p:pic>
      <p:pic>
        <p:nvPicPr>
          <p:cNvPr id="7" name="0800 fri firths kozak ba266.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12165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28600"/>
            <a:ext cx="8229600" cy="1143000"/>
          </a:xfrm>
        </p:spPr>
        <p:txBody>
          <a:bodyPr/>
          <a:lstStyle/>
          <a:p>
            <a:pPr defTabSz="987425"/>
            <a:r>
              <a:rPr lang="en-US" sz="2800" dirty="0"/>
              <a:t>General Comments</a:t>
            </a:r>
          </a:p>
        </p:txBody>
      </p:sp>
      <p:sp>
        <p:nvSpPr>
          <p:cNvPr id="43011" name="Rectangle 3"/>
          <p:cNvSpPr>
            <a:spLocks noGrp="1" noChangeArrowheads="1"/>
          </p:cNvSpPr>
          <p:nvPr>
            <p:ph type="body" idx="1"/>
          </p:nvPr>
        </p:nvSpPr>
        <p:spPr>
          <a:xfrm>
            <a:off x="457200" y="1600200"/>
            <a:ext cx="8229600" cy="4525963"/>
          </a:xfrm>
        </p:spPr>
        <p:txBody>
          <a:bodyPr>
            <a:normAutofit fontScale="92500"/>
          </a:bodyPr>
          <a:lstStyle/>
          <a:p>
            <a:pPr marL="369888" indent="-369888" defTabSz="987425"/>
            <a:r>
              <a:rPr lang="en-US" sz="2200" dirty="0"/>
              <a:t>Safety assessment is a process, not a </a:t>
            </a:r>
            <a:r>
              <a:rPr lang="en-US" sz="2200" dirty="0" smtClean="0"/>
              <a:t>calculation</a:t>
            </a:r>
            <a:endParaRPr lang="en-US" sz="2200" dirty="0"/>
          </a:p>
          <a:p>
            <a:pPr marL="801688" lvl="1" indent="-307975" defTabSz="987425"/>
            <a:r>
              <a:rPr lang="en-US" sz="1900" dirty="0"/>
              <a:t>Includes feedback to design</a:t>
            </a:r>
          </a:p>
          <a:p>
            <a:pPr marL="801688" lvl="1" indent="-307975" defTabSz="987425"/>
            <a:r>
              <a:rPr lang="en-US" sz="1900" dirty="0"/>
              <a:t>Includes feedback to site </a:t>
            </a:r>
            <a:r>
              <a:rPr lang="en-US" sz="1900" dirty="0" smtClean="0"/>
              <a:t>characterization</a:t>
            </a:r>
          </a:p>
          <a:p>
            <a:pPr marL="401638" indent="-307975" defTabSz="987425"/>
            <a:r>
              <a:rPr lang="en-US" sz="2300" dirty="0" smtClean="0"/>
              <a:t>Safety assessment is a management and engineering decision-supporting process, not a fundamental scientific exercise</a:t>
            </a:r>
            <a:endParaRPr lang="en-US" sz="2300" dirty="0"/>
          </a:p>
          <a:p>
            <a:pPr marL="369888" indent="-369888" defTabSz="987425"/>
            <a:r>
              <a:rPr lang="en-US" sz="2200" dirty="0"/>
              <a:t>In general, more than one iteration will be necessary</a:t>
            </a:r>
          </a:p>
          <a:p>
            <a:pPr marL="801688" lvl="1" indent="-307975" defTabSz="987425"/>
            <a:r>
              <a:rPr lang="en-US" sz="1900" dirty="0"/>
              <a:t>Improved site characterization may modify analysis</a:t>
            </a:r>
          </a:p>
          <a:p>
            <a:pPr marL="801688" lvl="1" indent="-307975" defTabSz="987425"/>
            <a:r>
              <a:rPr lang="en-US" sz="1900" dirty="0"/>
              <a:t>Altered assumptions may modify analysis</a:t>
            </a:r>
          </a:p>
          <a:p>
            <a:pPr marL="369888" indent="-369888" defTabSz="987425"/>
            <a:r>
              <a:rPr lang="en-US" sz="2200" dirty="0"/>
              <a:t>The process may lead to either acceptance or rejection of the facility</a:t>
            </a:r>
          </a:p>
          <a:p>
            <a:pPr marL="801688" lvl="1" indent="-307975" defTabSz="987425"/>
            <a:r>
              <a:rPr lang="en-US" sz="1900" dirty="0"/>
              <a:t>Acceptance is based on regulatory compliance</a:t>
            </a:r>
          </a:p>
          <a:p>
            <a:pPr marL="801688" lvl="1" indent="-307975" defTabSz="987425"/>
            <a:r>
              <a:rPr lang="en-US" sz="1900" dirty="0"/>
              <a:t>Rejection is based solely on </a:t>
            </a:r>
            <a:r>
              <a:rPr lang="en-US" sz="1900" dirty="0" smtClean="0"/>
              <a:t>cost</a:t>
            </a:r>
          </a:p>
          <a:p>
            <a:pPr marL="401638" indent="-307975" defTabSz="987425"/>
            <a:r>
              <a:rPr lang="en-US" sz="2300" dirty="0" smtClean="0"/>
              <a:t>It is NOT a set of predictions about future doses</a:t>
            </a:r>
            <a:endParaRPr lang="en-US" sz="2300" dirty="0"/>
          </a:p>
        </p:txBody>
      </p:sp>
      <p:pic>
        <p:nvPicPr>
          <p:cNvPr id="4" name="Picture 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64.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1510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xfrm>
            <a:off x="457200" y="381000"/>
            <a:ext cx="8229600" cy="1143000"/>
          </a:xfrm>
        </p:spPr>
        <p:txBody>
          <a:bodyPr/>
          <a:lstStyle/>
          <a:p>
            <a:pPr defTabSz="987425"/>
            <a:r>
              <a:rPr lang="en-US" sz="2800" dirty="0" smtClean="0"/>
              <a:t>Assessment </a:t>
            </a:r>
            <a:r>
              <a:rPr lang="en-US" sz="2800" dirty="0"/>
              <a:t>Context</a:t>
            </a:r>
          </a:p>
        </p:txBody>
      </p:sp>
      <p:sp>
        <p:nvSpPr>
          <p:cNvPr id="45059" name="Rectangle 3"/>
          <p:cNvSpPr>
            <a:spLocks noGrp="1" noChangeArrowheads="1"/>
          </p:cNvSpPr>
          <p:nvPr>
            <p:ph type="body" idx="1"/>
          </p:nvPr>
        </p:nvSpPr>
        <p:spPr>
          <a:xfrm>
            <a:off x="381000" y="1752600"/>
            <a:ext cx="8229600" cy="4525963"/>
          </a:xfrm>
        </p:spPr>
        <p:txBody>
          <a:bodyPr>
            <a:normAutofit fontScale="92500" lnSpcReduction="10000"/>
          </a:bodyPr>
          <a:lstStyle/>
          <a:p>
            <a:pPr marL="369888" indent="-369888" defTabSz="987425"/>
            <a:r>
              <a:rPr lang="en-US" sz="2200" dirty="0" smtClean="0"/>
              <a:t>What questions are you trying to answer?</a:t>
            </a:r>
          </a:p>
          <a:p>
            <a:pPr marL="769938" lvl="1" indent="-369888" defTabSz="987425"/>
            <a:r>
              <a:rPr lang="en-US" sz="1800" dirty="0" smtClean="0"/>
              <a:t>Regulatory requirements</a:t>
            </a:r>
          </a:p>
          <a:p>
            <a:pPr marL="769938" lvl="1" indent="-369888" defTabSz="987425"/>
            <a:r>
              <a:rPr lang="en-US" sz="1800" dirty="0" smtClean="0"/>
              <a:t>Stakeholder requirements</a:t>
            </a:r>
          </a:p>
          <a:p>
            <a:pPr marL="369888" indent="-369888" defTabSz="987425"/>
            <a:r>
              <a:rPr lang="en-US" sz="2200" dirty="0" smtClean="0"/>
              <a:t>Who is the audience?</a:t>
            </a:r>
          </a:p>
          <a:p>
            <a:pPr marL="369888" indent="-369888" defTabSz="987425"/>
            <a:r>
              <a:rPr lang="en-US" sz="2200" dirty="0" smtClean="0"/>
              <a:t>What </a:t>
            </a:r>
            <a:r>
              <a:rPr lang="en-US" sz="2200" dirty="0"/>
              <a:t>is to be calculated?</a:t>
            </a:r>
          </a:p>
          <a:p>
            <a:pPr marL="801688" lvl="1" indent="-307975" defTabSz="987425"/>
            <a:r>
              <a:rPr lang="en-US" sz="1900" dirty="0"/>
              <a:t>Dose, risk, other possibilities</a:t>
            </a:r>
          </a:p>
          <a:p>
            <a:pPr marL="801688" lvl="1" indent="-307975" defTabSz="987425"/>
            <a:r>
              <a:rPr lang="en-US" sz="1900" dirty="0"/>
              <a:t>Where does it apply?</a:t>
            </a:r>
          </a:p>
          <a:p>
            <a:pPr marL="801688" lvl="1" indent="-307975" defTabSz="987425"/>
            <a:r>
              <a:rPr lang="en-US" sz="1900" dirty="0"/>
              <a:t>To whom does it apply?</a:t>
            </a:r>
          </a:p>
          <a:p>
            <a:pPr marL="801688" lvl="1" indent="-307975" defTabSz="987425"/>
            <a:r>
              <a:rPr lang="en-US" sz="1900" dirty="0"/>
              <a:t>When does it apply?</a:t>
            </a:r>
          </a:p>
          <a:p>
            <a:pPr marL="369888" indent="-369888" defTabSz="987425"/>
            <a:r>
              <a:rPr lang="en-US" sz="2200" dirty="0"/>
              <a:t>Why is </a:t>
            </a:r>
            <a:r>
              <a:rPr lang="en-US" sz="2200" dirty="0" smtClean="0"/>
              <a:t>it to </a:t>
            </a:r>
            <a:r>
              <a:rPr lang="en-US" sz="2200" dirty="0"/>
              <a:t>be calculated?</a:t>
            </a:r>
          </a:p>
          <a:p>
            <a:pPr marL="801688" lvl="1" indent="-307975" defTabSz="987425"/>
            <a:r>
              <a:rPr lang="en-US" sz="1900" dirty="0"/>
              <a:t>Compliance</a:t>
            </a:r>
          </a:p>
          <a:p>
            <a:pPr marL="801688" lvl="1" indent="-307975" defTabSz="987425"/>
            <a:r>
              <a:rPr lang="en-US" sz="1900" dirty="0"/>
              <a:t>Design</a:t>
            </a:r>
          </a:p>
          <a:p>
            <a:pPr marL="801688" lvl="1" indent="-307975" defTabSz="987425"/>
            <a:r>
              <a:rPr lang="en-US" sz="1900" dirty="0"/>
              <a:t>Site development</a:t>
            </a:r>
          </a:p>
          <a:p>
            <a:pPr marL="369888" indent="-369888" defTabSz="987425"/>
            <a:r>
              <a:rPr lang="en-US" sz="2200" dirty="0"/>
              <a:t>What does the analysis mean</a:t>
            </a:r>
            <a:r>
              <a:rPr lang="en-US" sz="2200" dirty="0" smtClean="0"/>
              <a:t>?</a:t>
            </a:r>
          </a:p>
        </p:txBody>
      </p:sp>
      <p:pic>
        <p:nvPicPr>
          <p:cNvPr id="4" name="Picture 3" descr="cid:3345451573_25166172"/>
          <p:cNvPicPr/>
          <p:nvPr/>
        </p:nvPicPr>
        <p:blipFill>
          <a:blip r:embed="rId3"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67.wav">
            <a:hlinkClick r:id="" action="ppaction://media"/>
          </p:cNvPr>
          <p:cNvPicPr>
            <a:picLocks noRot="1" noChangeAspect="1"/>
          </p:cNvPicPr>
          <p:nvPr>
            <a:audioFile r:link="rId1"/>
          </p:nvPr>
        </p:nvPicPr>
        <p:blipFill>
          <a:blip r:embed="rId4" cstate="print"/>
          <a:stretch>
            <a:fillRect/>
          </a:stretch>
        </p:blipFill>
        <p:spPr>
          <a:xfrm>
            <a:off x="8696325" y="6410325"/>
            <a:ext cx="304800" cy="304800"/>
          </a:xfrm>
          <a:prstGeom prst="rect">
            <a:avLst/>
          </a:prstGeom>
        </p:spPr>
      </p:pic>
    </p:spTree>
  </p:cSld>
  <p:clrMapOvr>
    <a:masterClrMapping/>
  </p:clrMapOvr>
  <p:transition advTm="1660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ChangeArrowheads="1"/>
          </p:cNvSpPr>
          <p:nvPr>
            <p:ph type="title"/>
          </p:nvPr>
        </p:nvSpPr>
        <p:spPr>
          <a:xfrm>
            <a:off x="457200" y="381000"/>
            <a:ext cx="8229600" cy="1143000"/>
          </a:xfrm>
        </p:spPr>
        <p:txBody>
          <a:bodyPr>
            <a:normAutofit/>
          </a:bodyPr>
          <a:lstStyle/>
          <a:p>
            <a:r>
              <a:rPr lang="en-GB" sz="4000" dirty="0"/>
              <a:t>System </a:t>
            </a:r>
            <a:r>
              <a:rPr lang="en-GB" sz="4000" dirty="0" smtClean="0"/>
              <a:t>Description</a:t>
            </a:r>
            <a:endParaRPr lang="en-GB" sz="4000" dirty="0"/>
          </a:p>
        </p:txBody>
      </p:sp>
      <p:sp>
        <p:nvSpPr>
          <p:cNvPr id="71683" name="Rectangle 3"/>
          <p:cNvSpPr>
            <a:spLocks noGrp="1" noChangeArrowheads="1"/>
          </p:cNvSpPr>
          <p:nvPr>
            <p:ph type="body" idx="1"/>
          </p:nvPr>
        </p:nvSpPr>
        <p:spPr>
          <a:xfrm>
            <a:off x="0" y="1447800"/>
            <a:ext cx="8845550" cy="4900613"/>
          </a:xfrm>
        </p:spPr>
        <p:txBody>
          <a:bodyPr/>
          <a:lstStyle/>
          <a:p>
            <a:r>
              <a:rPr lang="en-GB" sz="2200" dirty="0"/>
              <a:t>The disposal system description should be a qualitative and quantitative description of the near-field, </a:t>
            </a:r>
            <a:r>
              <a:rPr lang="en-GB" sz="2200" dirty="0" err="1"/>
              <a:t>geosphere</a:t>
            </a:r>
            <a:r>
              <a:rPr lang="en-GB" sz="2200" dirty="0"/>
              <a:t> and biosphere</a:t>
            </a:r>
          </a:p>
          <a:p>
            <a:pPr lvl="3"/>
            <a:endParaRPr lang="en-GB" sz="1500" dirty="0"/>
          </a:p>
          <a:p>
            <a:r>
              <a:rPr lang="en-GB" sz="2200" dirty="0"/>
              <a:t>All sources of data used in the description should be documented and referenced to ensure an appropriate audit trail of information</a:t>
            </a:r>
          </a:p>
          <a:p>
            <a:pPr lvl="3"/>
            <a:endParaRPr lang="en-GB" b="1" dirty="0">
              <a:latin typeface="Times" charset="0"/>
            </a:endParaRPr>
          </a:p>
          <a:p>
            <a:r>
              <a:rPr lang="en-GB" sz="2200" dirty="0"/>
              <a:t>The description of the disposal system should be undertaken with the assessment context firmly in mind; ensure that the system is described to a level of detail that is appropriate for the context being considered</a:t>
            </a:r>
          </a:p>
          <a:p>
            <a:pPr lvl="3"/>
            <a:endParaRPr lang="en-GB" sz="1500" dirty="0"/>
          </a:p>
          <a:p>
            <a:r>
              <a:rPr lang="en-GB" sz="2200" dirty="0"/>
              <a:t>Account for and document the uncertainty associated with characterising the system as it is at present; and the uncertainty associated with the future evolution of the disposal system</a:t>
            </a:r>
          </a:p>
        </p:txBody>
      </p:sp>
      <p:pic>
        <p:nvPicPr>
          <p:cNvPr id="4" name="Picture 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68.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67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Rectangle 2"/>
          <p:cNvSpPr>
            <a:spLocks noGrp="1" noChangeArrowheads="1"/>
          </p:cNvSpPr>
          <p:nvPr>
            <p:ph type="title"/>
          </p:nvPr>
        </p:nvSpPr>
        <p:spPr>
          <a:xfrm>
            <a:off x="381000" y="304800"/>
            <a:ext cx="8229600" cy="1143000"/>
          </a:xfrm>
        </p:spPr>
        <p:txBody>
          <a:bodyPr>
            <a:normAutofit/>
          </a:bodyPr>
          <a:lstStyle/>
          <a:p>
            <a:r>
              <a:rPr lang="en-GB" sz="3600" dirty="0"/>
              <a:t>Scenario </a:t>
            </a:r>
            <a:r>
              <a:rPr lang="en-GB" sz="3600" dirty="0" smtClean="0"/>
              <a:t>Development</a:t>
            </a:r>
            <a:endParaRPr lang="en-GB" sz="3600" dirty="0"/>
          </a:p>
        </p:txBody>
      </p:sp>
      <p:sp>
        <p:nvSpPr>
          <p:cNvPr id="77827" name="Rectangle 3"/>
          <p:cNvSpPr>
            <a:spLocks noGrp="1" noChangeArrowheads="1"/>
          </p:cNvSpPr>
          <p:nvPr>
            <p:ph type="body" idx="1"/>
          </p:nvPr>
        </p:nvSpPr>
        <p:spPr>
          <a:xfrm>
            <a:off x="152400" y="1752600"/>
            <a:ext cx="8845550" cy="4900613"/>
          </a:xfrm>
        </p:spPr>
        <p:txBody>
          <a:bodyPr/>
          <a:lstStyle/>
          <a:p>
            <a:r>
              <a:rPr lang="en-GB" sz="2200" dirty="0"/>
              <a:t>Assess the performance of the disposal system both present and future conditions, including anticipated and less probable events</a:t>
            </a:r>
          </a:p>
          <a:p>
            <a:pPr lvl="2"/>
            <a:endParaRPr lang="en-GB" sz="1800" dirty="0"/>
          </a:p>
          <a:p>
            <a:r>
              <a:rPr lang="en-GB" sz="2200" dirty="0"/>
              <a:t>Many different factors must be taken into account and evaluated in a consistent way, often in the absence of quantitative data. This can be achieved through the development of scenarios</a:t>
            </a:r>
          </a:p>
          <a:p>
            <a:pPr lvl="2"/>
            <a:endParaRPr lang="en-GB" sz="1800" dirty="0"/>
          </a:p>
          <a:p>
            <a:r>
              <a:rPr lang="en-GB" sz="2200" dirty="0"/>
              <a:t>Ensure that the level of sophistication of the approach adopted is appropriate for the assessment being undertaken</a:t>
            </a:r>
          </a:p>
          <a:p>
            <a:pPr lvl="2"/>
            <a:endParaRPr lang="en-GB" sz="1800" dirty="0"/>
          </a:p>
          <a:p>
            <a:r>
              <a:rPr lang="en-GB" sz="2200" dirty="0"/>
              <a:t>All work performed should be done in a transparent way</a:t>
            </a:r>
          </a:p>
          <a:p>
            <a:pPr lvl="2"/>
            <a:endParaRPr lang="en-GB" sz="1800" dirty="0"/>
          </a:p>
          <a:p>
            <a:r>
              <a:rPr lang="en-GB" sz="2200" dirty="0"/>
              <a:t>Arguments used and decisions taken should be documented</a:t>
            </a:r>
            <a:endParaRPr lang="en-GB" sz="2400" dirty="0"/>
          </a:p>
        </p:txBody>
      </p:sp>
      <p:pic>
        <p:nvPicPr>
          <p:cNvPr id="4" name="Picture 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69.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817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lIns="84710" tIns="42355" rIns="84710" bIns="42355" anchor="t">
            <a:normAutofit fontScale="90000"/>
          </a:bodyPr>
          <a:lstStyle/>
          <a:p>
            <a:r>
              <a:rPr lang="en-US" altLang="en-US" sz="2800" dirty="0" smtClean="0"/>
              <a:t>Development and Justification of Scenarios: Features</a:t>
            </a:r>
            <a:r>
              <a:rPr lang="en-US" altLang="en-US" sz="2800" dirty="0"/>
              <a:t>, Events, and Processes </a:t>
            </a:r>
            <a:br>
              <a:rPr lang="en-US" altLang="en-US" sz="2800" dirty="0"/>
            </a:br>
            <a:r>
              <a:rPr lang="en-US" altLang="en-US" sz="2800" dirty="0"/>
              <a:t>FEPs</a:t>
            </a:r>
          </a:p>
        </p:txBody>
      </p:sp>
      <p:sp>
        <p:nvSpPr>
          <p:cNvPr id="8195" name="Rectangle 3"/>
          <p:cNvSpPr>
            <a:spLocks noGrp="1" noChangeArrowheads="1"/>
          </p:cNvSpPr>
          <p:nvPr>
            <p:ph type="body" idx="1"/>
          </p:nvPr>
        </p:nvSpPr>
        <p:spPr>
          <a:xfrm>
            <a:off x="776288" y="1697038"/>
            <a:ext cx="7770812" cy="4114800"/>
          </a:xfrm>
        </p:spPr>
        <p:txBody>
          <a:bodyPr lIns="84710" tIns="42355" rIns="84710" bIns="42355"/>
          <a:lstStyle/>
          <a:p>
            <a:r>
              <a:rPr lang="en-US" altLang="en-US" sz="2200" dirty="0"/>
              <a:t>Features</a:t>
            </a:r>
          </a:p>
          <a:p>
            <a:pPr lvl="1"/>
            <a:r>
              <a:rPr lang="en-US" altLang="en-US" sz="1900" dirty="0"/>
              <a:t>Aspects of the disposal system associated with performance</a:t>
            </a:r>
          </a:p>
          <a:p>
            <a:pPr lvl="1"/>
            <a:r>
              <a:rPr lang="en-US" altLang="en-US" sz="1900" dirty="0"/>
              <a:t>Generally thought of as physical components</a:t>
            </a:r>
          </a:p>
          <a:p>
            <a:r>
              <a:rPr lang="en-US" altLang="en-US" sz="2200" dirty="0"/>
              <a:t>Events</a:t>
            </a:r>
          </a:p>
          <a:p>
            <a:pPr lvl="1"/>
            <a:r>
              <a:rPr lang="en-US" altLang="en-US" sz="1900" dirty="0"/>
              <a:t>Discrete occurrences</a:t>
            </a:r>
          </a:p>
          <a:p>
            <a:pPr lvl="1"/>
            <a:r>
              <a:rPr lang="en-US" altLang="en-US" sz="1900" dirty="0"/>
              <a:t>Relatively short duration</a:t>
            </a:r>
          </a:p>
          <a:p>
            <a:r>
              <a:rPr lang="en-US" altLang="en-US" sz="2200" dirty="0"/>
              <a:t>Processes</a:t>
            </a:r>
          </a:p>
          <a:p>
            <a:pPr lvl="1"/>
            <a:r>
              <a:rPr lang="en-US" altLang="en-US" sz="1900" dirty="0"/>
              <a:t>Longer term evolutionary aspects of the system</a:t>
            </a:r>
          </a:p>
          <a:p>
            <a:pPr lvl="1"/>
            <a:r>
              <a:rPr lang="en-US" altLang="en-US" sz="1900" dirty="0"/>
              <a:t>Generally represent relationships between features</a:t>
            </a:r>
          </a:p>
        </p:txBody>
      </p:sp>
      <p:sp>
        <p:nvSpPr>
          <p:cNvPr id="8196" name="Text Box 4"/>
          <p:cNvSpPr txBox="1">
            <a:spLocks noChangeArrowheads="1"/>
          </p:cNvSpPr>
          <p:nvPr/>
        </p:nvSpPr>
        <p:spPr bwMode="auto">
          <a:xfrm>
            <a:off x="1057275" y="5232400"/>
            <a:ext cx="7051675" cy="755650"/>
          </a:xfrm>
          <a:prstGeom prst="rect">
            <a:avLst/>
          </a:prstGeom>
          <a:noFill/>
          <a:ln w="12700">
            <a:noFill/>
            <a:miter lim="800000"/>
            <a:headEnd/>
            <a:tailEnd/>
          </a:ln>
          <a:effectLst/>
        </p:spPr>
        <p:txBody>
          <a:bodyPr lIns="84710" tIns="42355" rIns="84710" bIns="42355">
            <a:spAutoFit/>
          </a:bodyPr>
          <a:lstStyle/>
          <a:p>
            <a:pPr algn="ctr" defTabSz="847725">
              <a:spcBef>
                <a:spcPct val="50000"/>
              </a:spcBef>
            </a:pPr>
            <a:r>
              <a:rPr lang="en-US" altLang="en-US" sz="2200" dirty="0">
                <a:solidFill>
                  <a:srgbClr val="FF0000"/>
                </a:solidFill>
              </a:rPr>
              <a:t>In practice, little differentiation between these three, and one simply discusses “FEPs”</a:t>
            </a:r>
          </a:p>
        </p:txBody>
      </p:sp>
      <p:pic>
        <p:nvPicPr>
          <p:cNvPr id="5" name="Picture 4" descr="cid:3345451573_25166172"/>
          <p:cNvPicPr/>
          <p:nvPr/>
        </p:nvPicPr>
        <p:blipFill>
          <a:blip r:embed="rId3"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6" name="0800 fri firths kozak ba283.wav">
            <a:hlinkClick r:id="" action="ppaction://media"/>
          </p:cNvPr>
          <p:cNvPicPr>
            <a:picLocks noRot="1" noChangeAspect="1"/>
          </p:cNvPicPr>
          <p:nvPr>
            <a:audioFile r:link="rId1"/>
          </p:nvPr>
        </p:nvPicPr>
        <p:blipFill>
          <a:blip r:embed="rId4" cstate="print"/>
          <a:stretch>
            <a:fillRect/>
          </a:stretch>
        </p:blipFill>
        <p:spPr>
          <a:xfrm>
            <a:off x="8696325" y="6410325"/>
            <a:ext cx="304800" cy="304800"/>
          </a:xfrm>
          <a:prstGeom prst="rect">
            <a:avLst/>
          </a:prstGeom>
        </p:spPr>
      </p:pic>
    </p:spTree>
  </p:cSld>
  <p:clrMapOvr>
    <a:masterClrMapping/>
  </p:clrMapOvr>
  <p:transition advTm="806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lIns="84710" tIns="42355" rIns="84710" bIns="42355" anchor="t"/>
          <a:lstStyle/>
          <a:p>
            <a:r>
              <a:rPr lang="en-US" altLang="en-US" sz="2800"/>
              <a:t>Scenario Development Methodologies</a:t>
            </a:r>
            <a:br>
              <a:rPr lang="en-US" altLang="en-US" sz="2800"/>
            </a:br>
            <a:r>
              <a:rPr lang="en-US" altLang="en-US" sz="2000"/>
              <a:t>four basic steps</a:t>
            </a:r>
            <a:endParaRPr lang="en-US" altLang="en-US" sz="2800"/>
          </a:p>
        </p:txBody>
      </p:sp>
      <p:sp>
        <p:nvSpPr>
          <p:cNvPr id="9219" name="Rectangle 3"/>
          <p:cNvSpPr>
            <a:spLocks noGrp="1" noChangeArrowheads="1"/>
          </p:cNvSpPr>
          <p:nvPr>
            <p:ph type="body" idx="1"/>
          </p:nvPr>
        </p:nvSpPr>
        <p:spPr/>
        <p:txBody>
          <a:bodyPr lIns="84710" tIns="42355" rIns="84710" bIns="42355"/>
          <a:lstStyle/>
          <a:p>
            <a:r>
              <a:rPr lang="en-US" altLang="en-US" sz="2200" dirty="0"/>
              <a:t>Comprehensive FEP list</a:t>
            </a:r>
          </a:p>
          <a:p>
            <a:r>
              <a:rPr lang="en-US" altLang="en-US" sz="2200" dirty="0"/>
              <a:t>Screening</a:t>
            </a:r>
          </a:p>
          <a:p>
            <a:r>
              <a:rPr lang="en-US" altLang="en-US" sz="2200" dirty="0"/>
              <a:t>Describing relationships between FEPs</a:t>
            </a:r>
          </a:p>
          <a:p>
            <a:r>
              <a:rPr lang="en-US" altLang="en-US" sz="2200" dirty="0"/>
              <a:t>Arranging them into </a:t>
            </a:r>
            <a:r>
              <a:rPr lang="en-US" altLang="en-US" sz="2200" dirty="0" smtClean="0"/>
              <a:t>calculation </a:t>
            </a:r>
            <a:r>
              <a:rPr lang="en-US" altLang="en-US" sz="2200" dirty="0"/>
              <a:t>cases, or scenarios</a:t>
            </a:r>
          </a:p>
        </p:txBody>
      </p:sp>
      <p:sp>
        <p:nvSpPr>
          <p:cNvPr id="9220" name="Text Box 4"/>
          <p:cNvSpPr txBox="1">
            <a:spLocks noChangeArrowheads="1"/>
          </p:cNvSpPr>
          <p:nvPr/>
        </p:nvSpPr>
        <p:spPr bwMode="auto">
          <a:xfrm>
            <a:off x="1270000" y="4454525"/>
            <a:ext cx="6910388" cy="755650"/>
          </a:xfrm>
          <a:prstGeom prst="rect">
            <a:avLst/>
          </a:prstGeom>
          <a:noFill/>
          <a:ln w="12700">
            <a:noFill/>
            <a:miter lim="800000"/>
            <a:headEnd/>
            <a:tailEnd/>
          </a:ln>
          <a:effectLst/>
        </p:spPr>
        <p:txBody>
          <a:bodyPr lIns="84710" tIns="42355" rIns="84710" bIns="42355">
            <a:spAutoFit/>
          </a:bodyPr>
          <a:lstStyle/>
          <a:p>
            <a:pPr algn="ctr" defTabSz="847725">
              <a:spcBef>
                <a:spcPct val="50000"/>
              </a:spcBef>
            </a:pPr>
            <a:r>
              <a:rPr lang="en-US" altLang="en-US" sz="2200" dirty="0">
                <a:solidFill>
                  <a:srgbClr val="FF0000"/>
                </a:solidFill>
              </a:rPr>
              <a:t>Differences between published approaches represent differences in ordering of these basic steps</a:t>
            </a:r>
          </a:p>
        </p:txBody>
      </p:sp>
      <p:pic>
        <p:nvPicPr>
          <p:cNvPr id="5" name="Picture 4" descr="cid:3345451573_25166172"/>
          <p:cNvPicPr/>
          <p:nvPr/>
        </p:nvPicPr>
        <p:blipFill>
          <a:blip r:embed="rId3"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6" name="0800 fri firths kozak ba291-0.wav">
            <a:hlinkClick r:id="" action="ppaction://media"/>
          </p:cNvPr>
          <p:cNvPicPr>
            <a:picLocks noRot="1" noChangeAspect="1"/>
          </p:cNvPicPr>
          <p:nvPr>
            <a:audioFile r:link="rId1"/>
          </p:nvPr>
        </p:nvPicPr>
        <p:blipFill>
          <a:blip r:embed="rId4" cstate="print"/>
          <a:stretch>
            <a:fillRect/>
          </a:stretch>
        </p:blipFill>
        <p:spPr>
          <a:xfrm>
            <a:off x="8696325" y="6410325"/>
            <a:ext cx="304800" cy="304800"/>
          </a:xfrm>
          <a:prstGeom prst="rect">
            <a:avLst/>
          </a:prstGeom>
        </p:spPr>
      </p:pic>
    </p:spTree>
  </p:cSld>
  <p:clrMapOvr>
    <a:masterClrMapping/>
  </p:clrMapOvr>
  <p:transition advTm="57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scenarios need to be included?</a:t>
            </a:r>
            <a:endParaRPr lang="en-US" dirty="0"/>
          </a:p>
        </p:txBody>
      </p:sp>
      <p:pic>
        <p:nvPicPr>
          <p:cNvPr id="6" name="Content Placeholder 5" descr="Intrusive.jpg"/>
          <p:cNvPicPr>
            <a:picLocks noGrp="1" noChangeAspect="1"/>
          </p:cNvPicPr>
          <p:nvPr>
            <p:ph sz="half" idx="2"/>
          </p:nvPr>
        </p:nvPicPr>
        <p:blipFill>
          <a:blip r:embed="rId3" cstate="print"/>
          <a:stretch>
            <a:fillRect/>
          </a:stretch>
        </p:blipFill>
        <p:spPr>
          <a:xfrm>
            <a:off x="4724400" y="1744821"/>
            <a:ext cx="3886200" cy="4236720"/>
          </a:xfrm>
        </p:spPr>
      </p:pic>
      <p:sp>
        <p:nvSpPr>
          <p:cNvPr id="8" name="TextBox 7"/>
          <p:cNvSpPr txBox="1"/>
          <p:nvPr/>
        </p:nvSpPr>
        <p:spPr>
          <a:xfrm>
            <a:off x="457200" y="5715000"/>
            <a:ext cx="3581400" cy="369332"/>
          </a:xfrm>
          <a:prstGeom prst="rect">
            <a:avLst/>
          </a:prstGeom>
          <a:noFill/>
        </p:spPr>
        <p:txBody>
          <a:bodyPr wrap="square" rtlCol="0">
            <a:spAutoFit/>
          </a:bodyPr>
          <a:lstStyle/>
          <a:p>
            <a:r>
              <a:rPr lang="en-US" dirty="0" err="1" smtClean="0"/>
              <a:t>Glaciation</a:t>
            </a:r>
            <a:r>
              <a:rPr lang="en-US" dirty="0" smtClean="0"/>
              <a:t>?</a:t>
            </a:r>
            <a:endParaRPr lang="en-US" dirty="0"/>
          </a:p>
        </p:txBody>
      </p:sp>
      <p:sp>
        <p:nvSpPr>
          <p:cNvPr id="9" name="TextBox 8"/>
          <p:cNvSpPr txBox="1"/>
          <p:nvPr/>
        </p:nvSpPr>
        <p:spPr>
          <a:xfrm>
            <a:off x="5638800" y="6019800"/>
            <a:ext cx="2514600" cy="381000"/>
          </a:xfrm>
          <a:prstGeom prst="rect">
            <a:avLst/>
          </a:prstGeom>
          <a:noFill/>
        </p:spPr>
        <p:txBody>
          <a:bodyPr wrap="square" rtlCol="0">
            <a:spAutoFit/>
          </a:bodyPr>
          <a:lstStyle/>
          <a:p>
            <a:r>
              <a:rPr lang="en-US" dirty="0" smtClean="0"/>
              <a:t>Volcanism?</a:t>
            </a:r>
            <a:endParaRPr lang="en-US" dirty="0"/>
          </a:p>
        </p:txBody>
      </p:sp>
      <p:pic>
        <p:nvPicPr>
          <p:cNvPr id="10" name="Picture 9"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13" name="Content Placeholder 12" descr="317-452-ExitGlacier.standalone.prod_affiliate.23.JPG"/>
          <p:cNvPicPr>
            <a:picLocks noGrp="1" noChangeAspect="1"/>
          </p:cNvPicPr>
          <p:nvPr>
            <p:ph sz="half" idx="1"/>
          </p:nvPr>
        </p:nvPicPr>
        <p:blipFill>
          <a:blip r:embed="rId5" cstate="print"/>
          <a:stretch>
            <a:fillRect/>
          </a:stretch>
        </p:blipFill>
        <p:spPr>
          <a:xfrm>
            <a:off x="457200" y="2734080"/>
            <a:ext cx="4038600" cy="2807478"/>
          </a:xfrm>
        </p:spPr>
      </p:pic>
      <p:pic>
        <p:nvPicPr>
          <p:cNvPr id="11" name="0800 fri firths kozak ba292-0.wav">
            <a:hlinkClick r:id="" action="ppaction://media"/>
          </p:cNvPr>
          <p:cNvPicPr>
            <a:picLocks noRot="1" noChangeAspect="1"/>
          </p:cNvPicPr>
          <p:nvPr>
            <a:audioFile r:link="rId1"/>
          </p:nvPr>
        </p:nvPicPr>
        <p:blipFill>
          <a:blip r:embed="rId6" cstate="print"/>
          <a:stretch>
            <a:fillRect/>
          </a:stretch>
        </p:blipFill>
        <p:spPr>
          <a:xfrm>
            <a:off x="8696325" y="6410325"/>
            <a:ext cx="304800" cy="304800"/>
          </a:xfrm>
          <a:prstGeom prst="rect">
            <a:avLst/>
          </a:prstGeom>
        </p:spPr>
      </p:pic>
    </p:spTree>
  </p:cSld>
  <p:clrMapOvr>
    <a:masterClrMapping/>
  </p:clrMapOvr>
  <p:transition advTm="2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1"/>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Scope of the presentation</a:t>
            </a:r>
            <a:endParaRPr lang="en-US" dirty="0"/>
          </a:p>
        </p:txBody>
      </p:sp>
      <p:sp>
        <p:nvSpPr>
          <p:cNvPr id="3" name="Content Placeholder 2"/>
          <p:cNvSpPr>
            <a:spLocks noGrp="1"/>
          </p:cNvSpPr>
          <p:nvPr>
            <p:ph idx="1"/>
          </p:nvPr>
        </p:nvSpPr>
        <p:spPr/>
        <p:txBody>
          <a:bodyPr/>
          <a:lstStyle/>
          <a:p>
            <a:r>
              <a:rPr lang="en-US" dirty="0" smtClean="0"/>
              <a:t>Extension of radiation protection principles to long time periods</a:t>
            </a:r>
          </a:p>
          <a:p>
            <a:r>
              <a:rPr lang="en-US" dirty="0" smtClean="0"/>
              <a:t>Safety assessment approaches</a:t>
            </a:r>
          </a:p>
          <a:p>
            <a:pPr lvl="1"/>
            <a:r>
              <a:rPr lang="en-US" dirty="0" smtClean="0"/>
              <a:t>Scenario development and justification</a:t>
            </a:r>
          </a:p>
          <a:p>
            <a:pPr lvl="1"/>
            <a:r>
              <a:rPr lang="en-US" dirty="0" smtClean="0"/>
              <a:t>Identification and propagation of uncertainty</a:t>
            </a:r>
          </a:p>
          <a:p>
            <a:pPr lvl="1"/>
            <a:r>
              <a:rPr lang="en-US" dirty="0" smtClean="0"/>
              <a:t>Steps in </a:t>
            </a:r>
            <a:r>
              <a:rPr lang="en-US" dirty="0" err="1" smtClean="0"/>
              <a:t>postclosure</a:t>
            </a:r>
            <a:r>
              <a:rPr lang="en-US" dirty="0" smtClean="0"/>
              <a:t> safety assessment</a:t>
            </a:r>
          </a:p>
          <a:p>
            <a:pPr lvl="1"/>
            <a:endParaRPr lang="en-US" dirty="0" smtClean="0"/>
          </a:p>
          <a:p>
            <a:pPr>
              <a:buNone/>
            </a:pPr>
            <a:endParaRPr lang="en-US" dirty="0"/>
          </a:p>
        </p:txBody>
      </p:sp>
      <p:pic>
        <p:nvPicPr>
          <p:cNvPr id="4" name="Picture 3" descr="cid:3345451573_25166172"/>
          <p:cNvPicPr/>
          <p:nvPr/>
        </p:nvPicPr>
        <p:blipFill>
          <a:blip r:embed="rId3"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57.wav">
            <a:hlinkClick r:id="" action="ppaction://media"/>
          </p:cNvPr>
          <p:cNvPicPr>
            <a:picLocks noRot="1" noChangeAspect="1"/>
          </p:cNvPicPr>
          <p:nvPr>
            <a:audioFile r:link="rId1"/>
          </p:nvPr>
        </p:nvPicPr>
        <p:blipFill>
          <a:blip r:embed="rId4" cstate="print"/>
          <a:stretch>
            <a:fillRect/>
          </a:stretch>
        </p:blipFill>
        <p:spPr>
          <a:xfrm>
            <a:off x="8696325" y="6410325"/>
            <a:ext cx="304800" cy="304800"/>
          </a:xfrm>
          <a:prstGeom prst="rect">
            <a:avLst/>
          </a:prstGeom>
        </p:spPr>
      </p:pic>
    </p:spTree>
  </p:cSld>
  <p:clrMapOvr>
    <a:masterClrMapping/>
  </p:clrMapOvr>
  <p:transition advTm="3183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229600" cy="1143000"/>
          </a:xfrm>
        </p:spPr>
        <p:txBody>
          <a:bodyPr>
            <a:normAutofit fontScale="90000"/>
          </a:bodyPr>
          <a:lstStyle/>
          <a:p>
            <a:r>
              <a:rPr lang="en-US" dirty="0" smtClean="0"/>
              <a:t>Source Pathway Receptor approach to conceptual models</a:t>
            </a:r>
            <a:endParaRPr lang="en-US" dirty="0"/>
          </a:p>
        </p:txBody>
      </p:sp>
      <p:pic>
        <p:nvPicPr>
          <p:cNvPr id="7" name="Content Placeholder 6" descr="source-pathway-receptor.jpg"/>
          <p:cNvPicPr>
            <a:picLocks noGrp="1" noChangeAspect="1"/>
          </p:cNvPicPr>
          <p:nvPr>
            <p:ph idx="1"/>
          </p:nvPr>
        </p:nvPicPr>
        <p:blipFill>
          <a:blip r:embed="rId3" cstate="print"/>
          <a:stretch>
            <a:fillRect/>
          </a:stretch>
        </p:blipFill>
        <p:spPr>
          <a:xfrm>
            <a:off x="470425" y="1524000"/>
            <a:ext cx="7891091" cy="3913981"/>
          </a:xfrm>
        </p:spPr>
      </p:pic>
      <p:pic>
        <p:nvPicPr>
          <p:cNvPr id="4" name="Picture 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6" name="0800 fri firths kozak ba293.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869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6"/>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p:cNvSpPr>
            <a:spLocks noGrp="1" noChangeArrowheads="1"/>
          </p:cNvSpPr>
          <p:nvPr>
            <p:ph type="title"/>
          </p:nvPr>
        </p:nvSpPr>
        <p:spPr/>
        <p:txBody>
          <a:bodyPr/>
          <a:lstStyle/>
          <a:p>
            <a:r>
              <a:rPr lang="en-GB" sz="3900"/>
              <a:t>Conceptual Models</a:t>
            </a:r>
          </a:p>
        </p:txBody>
      </p:sp>
      <p:sp>
        <p:nvSpPr>
          <p:cNvPr id="83971" name="Rectangle 3"/>
          <p:cNvSpPr>
            <a:spLocks noGrp="1" noChangeArrowheads="1"/>
          </p:cNvSpPr>
          <p:nvPr>
            <p:ph sz="half" idx="1"/>
          </p:nvPr>
        </p:nvSpPr>
        <p:spPr/>
        <p:txBody>
          <a:bodyPr/>
          <a:lstStyle/>
          <a:p>
            <a:r>
              <a:rPr lang="en-GB" sz="2800" dirty="0"/>
              <a:t>More than </a:t>
            </a:r>
            <a:r>
              <a:rPr lang="en-GB" sz="2800" dirty="0" smtClean="0"/>
              <a:t>one conceptual</a:t>
            </a:r>
            <a:r>
              <a:rPr lang="en-GB" dirty="0"/>
              <a:t> </a:t>
            </a:r>
            <a:r>
              <a:rPr lang="en-GB" sz="2800" dirty="0" smtClean="0"/>
              <a:t>model </a:t>
            </a:r>
            <a:r>
              <a:rPr lang="en-GB" sz="2800" dirty="0"/>
              <a:t>may be </a:t>
            </a:r>
            <a:r>
              <a:rPr lang="en-GB" sz="2800" dirty="0" smtClean="0"/>
              <a:t>consistent with </a:t>
            </a:r>
            <a:r>
              <a:rPr lang="en-GB" sz="2800" dirty="0"/>
              <a:t>available </a:t>
            </a:r>
            <a:r>
              <a:rPr lang="en-GB" sz="2800" dirty="0" smtClean="0"/>
              <a:t>information</a:t>
            </a:r>
          </a:p>
          <a:p>
            <a:r>
              <a:rPr lang="en-GB" sz="2800" dirty="0" smtClean="0"/>
              <a:t>Data may not be available to differentiate them</a:t>
            </a:r>
          </a:p>
          <a:p>
            <a:r>
              <a:rPr lang="en-GB" sz="2800" dirty="0" smtClean="0"/>
              <a:t>Assessor bias may lead to differences</a:t>
            </a:r>
            <a:endParaRPr lang="en-GB" sz="2800" dirty="0"/>
          </a:p>
        </p:txBody>
      </p:sp>
      <p:sp>
        <p:nvSpPr>
          <p:cNvPr id="5" name="Content Placeholder 4"/>
          <p:cNvSpPr>
            <a:spLocks noGrp="1"/>
          </p:cNvSpPr>
          <p:nvPr>
            <p:ph sz="half" idx="2"/>
          </p:nvPr>
        </p:nvSpPr>
        <p:spPr/>
        <p:txBody>
          <a:bodyPr/>
          <a:lstStyle/>
          <a:p>
            <a:endParaRPr lang="en-US"/>
          </a:p>
        </p:txBody>
      </p:sp>
      <p:graphicFrame>
        <p:nvGraphicFramePr>
          <p:cNvPr id="83972" name="Object 4"/>
          <p:cNvGraphicFramePr>
            <a:graphicFrameLocks noChangeAspect="1"/>
          </p:cNvGraphicFramePr>
          <p:nvPr/>
        </p:nvGraphicFramePr>
        <p:xfrm>
          <a:off x="4800600" y="1371600"/>
          <a:ext cx="3627437" cy="5260975"/>
        </p:xfrm>
        <a:graphic>
          <a:graphicData uri="http://schemas.openxmlformats.org/presentationml/2006/ole">
            <p:oleObj spid="_x0000_s1026" name="Photo Editor Photo" r:id="rId5" imgW="3457143" imgH="4629796" progId="">
              <p:embed/>
            </p:oleObj>
          </a:graphicData>
        </a:graphic>
      </p:graphicFrame>
      <p:pic>
        <p:nvPicPr>
          <p:cNvPr id="6" name="Picture 5" descr="cid:3345451573_25166172"/>
          <p:cNvPicPr/>
          <p:nvPr/>
        </p:nvPicPr>
        <p:blipFill>
          <a:blip r:embed="rId6"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7" name="0800 fri firths kozak ba295.wav">
            <a:hlinkClick r:id="" action="ppaction://media"/>
          </p:cNvPr>
          <p:cNvPicPr>
            <a:picLocks noRot="1" noChangeAspect="1"/>
          </p:cNvPicPr>
          <p:nvPr>
            <a:audioFile r:link="rId2"/>
          </p:nvPr>
        </p:nvPicPr>
        <p:blipFill>
          <a:blip r:embed="rId7" cstate="print"/>
          <a:stretch>
            <a:fillRect/>
          </a:stretch>
        </p:blipFill>
        <p:spPr>
          <a:xfrm>
            <a:off x="8696325" y="6410325"/>
            <a:ext cx="304800" cy="304800"/>
          </a:xfrm>
          <a:prstGeom prst="rect">
            <a:avLst/>
          </a:prstGeom>
        </p:spPr>
      </p:pic>
    </p:spTree>
  </p:cSld>
  <p:clrMapOvr>
    <a:masterClrMapping/>
  </p:clrMapOvr>
  <p:transition advTm="18569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Model Evolution in Time</a:t>
            </a:r>
            <a:endParaRPr lang="en-US" dirty="0"/>
          </a:p>
        </p:txBody>
      </p:sp>
      <p:grpSp>
        <p:nvGrpSpPr>
          <p:cNvPr id="7" name="Grupp 43"/>
          <p:cNvGrpSpPr>
            <a:grpSpLocks noGrp="1"/>
          </p:cNvGrpSpPr>
          <p:nvPr>
            <p:ph idx="1"/>
          </p:nvPr>
        </p:nvGrpSpPr>
        <p:grpSpPr>
          <a:xfrm>
            <a:off x="457200" y="1935163"/>
            <a:ext cx="7620000" cy="4084637"/>
            <a:chOff x="0" y="0"/>
            <a:chExt cx="6749273" cy="6764338"/>
          </a:xfrm>
          <a:noFill/>
        </p:grpSpPr>
        <p:pic>
          <p:nvPicPr>
            <p:cNvPr id="8" name="Picture 7" descr="11000_AD_e_points"/>
            <p:cNvPicPr>
              <a:picLocks noChangeAspect="1" noChangeArrowheads="1"/>
            </p:cNvPicPr>
            <p:nvPr/>
          </p:nvPicPr>
          <p:blipFill>
            <a:blip r:embed="rId3" cstate="print"/>
            <a:srcRect t="-23" r="21890"/>
            <a:stretch>
              <a:fillRect/>
            </a:stretch>
          </p:blipFill>
          <p:spPr bwMode="auto">
            <a:xfrm>
              <a:off x="0" y="0"/>
              <a:ext cx="6749273" cy="6764338"/>
            </a:xfrm>
            <a:prstGeom prst="rect">
              <a:avLst/>
            </a:prstGeom>
            <a:grpFill/>
            <a:ln w="9525">
              <a:noFill/>
              <a:miter lim="800000"/>
              <a:headEnd/>
              <a:tailEnd/>
            </a:ln>
          </p:spPr>
        </p:pic>
        <p:sp>
          <p:nvSpPr>
            <p:cNvPr id="9" name="Rektangel 16"/>
            <p:cNvSpPr/>
            <p:nvPr/>
          </p:nvSpPr>
          <p:spPr>
            <a:xfrm>
              <a:off x="5607050" y="209708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114</a:t>
              </a:r>
            </a:p>
          </p:txBody>
        </p:sp>
        <p:sp>
          <p:nvSpPr>
            <p:cNvPr id="10" name="Rektangel 17"/>
            <p:cNvSpPr/>
            <p:nvPr/>
          </p:nvSpPr>
          <p:spPr>
            <a:xfrm>
              <a:off x="4892675" y="5969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105</a:t>
              </a:r>
            </a:p>
          </p:txBody>
        </p:sp>
        <p:sp>
          <p:nvSpPr>
            <p:cNvPr id="11" name="Rektangel 18"/>
            <p:cNvSpPr/>
            <p:nvPr/>
          </p:nvSpPr>
          <p:spPr>
            <a:xfrm>
              <a:off x="3533775" y="5969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101</a:t>
              </a:r>
            </a:p>
          </p:txBody>
        </p:sp>
        <p:sp>
          <p:nvSpPr>
            <p:cNvPr id="12" name="Rektangel 20"/>
            <p:cNvSpPr/>
            <p:nvPr/>
          </p:nvSpPr>
          <p:spPr>
            <a:xfrm>
              <a:off x="1462088" y="1597025"/>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108</a:t>
              </a:r>
            </a:p>
          </p:txBody>
        </p:sp>
        <p:sp>
          <p:nvSpPr>
            <p:cNvPr id="13" name="Rektangel 21"/>
            <p:cNvSpPr/>
            <p:nvPr/>
          </p:nvSpPr>
          <p:spPr>
            <a:xfrm>
              <a:off x="176213" y="1597025"/>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107</a:t>
              </a:r>
            </a:p>
          </p:txBody>
        </p:sp>
        <p:sp>
          <p:nvSpPr>
            <p:cNvPr id="14" name="Rektangel 22"/>
            <p:cNvSpPr/>
            <p:nvPr/>
          </p:nvSpPr>
          <p:spPr>
            <a:xfrm>
              <a:off x="176213" y="316865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117</a:t>
              </a:r>
            </a:p>
          </p:txBody>
        </p:sp>
        <p:sp>
          <p:nvSpPr>
            <p:cNvPr id="15" name="Rektangel 23"/>
            <p:cNvSpPr/>
            <p:nvPr/>
          </p:nvSpPr>
          <p:spPr>
            <a:xfrm>
              <a:off x="819150" y="40259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118</a:t>
              </a:r>
            </a:p>
          </p:txBody>
        </p:sp>
        <p:sp>
          <p:nvSpPr>
            <p:cNvPr id="16" name="Rektangel 24"/>
            <p:cNvSpPr/>
            <p:nvPr/>
          </p:nvSpPr>
          <p:spPr>
            <a:xfrm>
              <a:off x="533400" y="466883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120</a:t>
              </a:r>
            </a:p>
          </p:txBody>
        </p:sp>
        <p:sp>
          <p:nvSpPr>
            <p:cNvPr id="17" name="Rektangel 25"/>
            <p:cNvSpPr/>
            <p:nvPr/>
          </p:nvSpPr>
          <p:spPr>
            <a:xfrm>
              <a:off x="2390775" y="324008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116</a:t>
              </a:r>
            </a:p>
          </p:txBody>
        </p:sp>
        <p:sp>
          <p:nvSpPr>
            <p:cNvPr id="18" name="Rektangel 27"/>
            <p:cNvSpPr/>
            <p:nvPr/>
          </p:nvSpPr>
          <p:spPr>
            <a:xfrm>
              <a:off x="1676400" y="51689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124</a:t>
              </a:r>
            </a:p>
          </p:txBody>
        </p:sp>
        <p:sp>
          <p:nvSpPr>
            <p:cNvPr id="19" name="Rektangel 28"/>
            <p:cNvSpPr/>
            <p:nvPr/>
          </p:nvSpPr>
          <p:spPr>
            <a:xfrm>
              <a:off x="5607050" y="495458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123</a:t>
              </a:r>
            </a:p>
          </p:txBody>
        </p:sp>
        <p:sp>
          <p:nvSpPr>
            <p:cNvPr id="20" name="Rektangel 29"/>
            <p:cNvSpPr/>
            <p:nvPr/>
          </p:nvSpPr>
          <p:spPr>
            <a:xfrm>
              <a:off x="1676400" y="466883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121_02</a:t>
              </a:r>
            </a:p>
          </p:txBody>
        </p:sp>
        <p:sp>
          <p:nvSpPr>
            <p:cNvPr id="21" name="Rektangel 30"/>
            <p:cNvSpPr/>
            <p:nvPr/>
          </p:nvSpPr>
          <p:spPr>
            <a:xfrm>
              <a:off x="962025" y="51689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125</a:t>
              </a:r>
            </a:p>
          </p:txBody>
        </p:sp>
        <p:sp>
          <p:nvSpPr>
            <p:cNvPr id="22" name="Rektangel 31"/>
            <p:cNvSpPr/>
            <p:nvPr/>
          </p:nvSpPr>
          <p:spPr>
            <a:xfrm>
              <a:off x="4178300" y="5668963"/>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126</a:t>
              </a:r>
            </a:p>
          </p:txBody>
        </p:sp>
        <p:sp>
          <p:nvSpPr>
            <p:cNvPr id="23" name="Rektangel 32"/>
            <p:cNvSpPr/>
            <p:nvPr/>
          </p:nvSpPr>
          <p:spPr>
            <a:xfrm>
              <a:off x="2676525" y="466883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121_01</a:t>
              </a:r>
            </a:p>
          </p:txBody>
        </p:sp>
        <p:sp>
          <p:nvSpPr>
            <p:cNvPr id="24" name="Rektangel 33"/>
            <p:cNvSpPr/>
            <p:nvPr/>
          </p:nvSpPr>
          <p:spPr>
            <a:xfrm>
              <a:off x="1676400" y="4240213"/>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121_03</a:t>
              </a:r>
            </a:p>
          </p:txBody>
        </p:sp>
        <p:sp>
          <p:nvSpPr>
            <p:cNvPr id="25" name="Rektangel 26"/>
            <p:cNvSpPr/>
            <p:nvPr/>
          </p:nvSpPr>
          <p:spPr>
            <a:xfrm>
              <a:off x="962025" y="5811838"/>
              <a:ext cx="428625" cy="357187"/>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136</a:t>
              </a:r>
            </a:p>
          </p:txBody>
        </p:sp>
        <p:cxnSp>
          <p:nvCxnSpPr>
            <p:cNvPr id="26" name="Vinklad  42"/>
            <p:cNvCxnSpPr>
              <a:stCxn id="25" idx="0"/>
              <a:endCxn id="21" idx="2"/>
            </p:cNvCxnSpPr>
            <p:nvPr/>
          </p:nvCxnSpPr>
          <p:spPr>
            <a:xfrm rot="5400000" flipH="1" flipV="1">
              <a:off x="1034257" y="5669756"/>
              <a:ext cx="285750" cy="1587"/>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7" name="Vinklad  45"/>
            <p:cNvCxnSpPr>
              <a:stCxn id="18" idx="1"/>
              <a:endCxn id="21" idx="3"/>
            </p:cNvCxnSpPr>
            <p:nvPr/>
          </p:nvCxnSpPr>
          <p:spPr>
            <a:xfrm rot="10800000" flipV="1">
              <a:off x="1390650" y="5348288"/>
              <a:ext cx="285750" cy="0"/>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8" name="Rak pil 53"/>
            <p:cNvCxnSpPr>
              <a:stCxn id="16" idx="3"/>
              <a:endCxn id="20" idx="1"/>
            </p:cNvCxnSpPr>
            <p:nvPr/>
          </p:nvCxnSpPr>
          <p:spPr>
            <a:xfrm>
              <a:off x="962025" y="4848225"/>
              <a:ext cx="714375" cy="1588"/>
            </a:xfrm>
            <a:prstGeom prst="straightConnector1">
              <a:avLst/>
            </a:prstGeom>
            <a:grpFill/>
            <a:ln w="381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9" name="Rak pil 54"/>
            <p:cNvCxnSpPr>
              <a:stCxn id="20" idx="3"/>
              <a:endCxn id="23" idx="1"/>
            </p:cNvCxnSpPr>
            <p:nvPr/>
          </p:nvCxnSpPr>
          <p:spPr>
            <a:xfrm>
              <a:off x="2105025" y="4848225"/>
              <a:ext cx="571500" cy="1588"/>
            </a:xfrm>
            <a:prstGeom prst="straightConnector1">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0" name="Vinklad  58"/>
            <p:cNvCxnSpPr>
              <a:stCxn id="23" idx="3"/>
              <a:endCxn id="22" idx="1"/>
            </p:cNvCxnSpPr>
            <p:nvPr/>
          </p:nvCxnSpPr>
          <p:spPr>
            <a:xfrm>
              <a:off x="3105150" y="4848225"/>
              <a:ext cx="1073150" cy="1000125"/>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1" name="Vinklad  59"/>
            <p:cNvCxnSpPr>
              <a:stCxn id="22" idx="3"/>
              <a:endCxn id="19" idx="2"/>
            </p:cNvCxnSpPr>
            <p:nvPr/>
          </p:nvCxnSpPr>
          <p:spPr>
            <a:xfrm flipV="1">
              <a:off x="4606925" y="5311775"/>
              <a:ext cx="1214438" cy="536575"/>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Vinklad  59"/>
            <p:cNvCxnSpPr>
              <a:stCxn id="19" idx="0"/>
              <a:endCxn id="9" idx="2"/>
            </p:cNvCxnSpPr>
            <p:nvPr/>
          </p:nvCxnSpPr>
          <p:spPr>
            <a:xfrm rot="5400000" flipH="1" flipV="1">
              <a:off x="4569619" y="3704431"/>
              <a:ext cx="2501900" cy="1588"/>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3" name="Vinklad  59"/>
            <p:cNvCxnSpPr>
              <a:stCxn id="9" idx="0"/>
              <a:endCxn id="10" idx="2"/>
            </p:cNvCxnSpPr>
            <p:nvPr/>
          </p:nvCxnSpPr>
          <p:spPr>
            <a:xfrm rot="16200000" flipV="1">
              <a:off x="4892676" y="1168400"/>
              <a:ext cx="1143000" cy="714375"/>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34" name="Rektangel 87"/>
            <p:cNvSpPr/>
            <p:nvPr/>
          </p:nvSpPr>
          <p:spPr>
            <a:xfrm>
              <a:off x="6035675" y="254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a:t>
              </a:r>
            </a:p>
          </p:txBody>
        </p:sp>
        <p:cxnSp>
          <p:nvCxnSpPr>
            <p:cNvPr id="35" name="Vinklad  59"/>
            <p:cNvCxnSpPr>
              <a:stCxn id="44" idx="3"/>
              <a:endCxn id="34" idx="2"/>
            </p:cNvCxnSpPr>
            <p:nvPr/>
          </p:nvCxnSpPr>
          <p:spPr>
            <a:xfrm flipV="1">
              <a:off x="6035675" y="382588"/>
              <a:ext cx="214313" cy="392112"/>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6" name="Vinklad  59"/>
            <p:cNvCxnSpPr>
              <a:stCxn id="11" idx="3"/>
              <a:endCxn id="10" idx="1"/>
            </p:cNvCxnSpPr>
            <p:nvPr/>
          </p:nvCxnSpPr>
          <p:spPr>
            <a:xfrm>
              <a:off x="3962400" y="774700"/>
              <a:ext cx="930275" cy="1588"/>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7" name="Vinklad  59"/>
            <p:cNvCxnSpPr>
              <a:stCxn id="12" idx="0"/>
              <a:endCxn id="11" idx="1"/>
            </p:cNvCxnSpPr>
            <p:nvPr/>
          </p:nvCxnSpPr>
          <p:spPr>
            <a:xfrm rot="5400000" flipH="1" flipV="1">
              <a:off x="2193925" y="257175"/>
              <a:ext cx="822325" cy="1857375"/>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8" name="Vinklad  59"/>
            <p:cNvCxnSpPr>
              <a:stCxn id="13" idx="3"/>
              <a:endCxn id="12" idx="1"/>
            </p:cNvCxnSpPr>
            <p:nvPr/>
          </p:nvCxnSpPr>
          <p:spPr>
            <a:xfrm>
              <a:off x="604838" y="1774825"/>
              <a:ext cx="857250" cy="0"/>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9" name="Vinklad  59"/>
            <p:cNvCxnSpPr>
              <a:stCxn id="14" idx="0"/>
              <a:endCxn id="13" idx="2"/>
            </p:cNvCxnSpPr>
            <p:nvPr/>
          </p:nvCxnSpPr>
          <p:spPr>
            <a:xfrm rot="16200000" flipV="1">
              <a:off x="-216694" y="2561432"/>
              <a:ext cx="1214437" cy="0"/>
            </a:xfrm>
            <a:prstGeom prst="bentConnector3">
              <a:avLst>
                <a:gd name="adj1" fmla="val 50000"/>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0" name="Vinklad  59"/>
            <p:cNvCxnSpPr>
              <a:stCxn id="15" idx="1"/>
              <a:endCxn id="14" idx="2"/>
            </p:cNvCxnSpPr>
            <p:nvPr/>
          </p:nvCxnSpPr>
          <p:spPr>
            <a:xfrm rot="10800000">
              <a:off x="390525" y="3525838"/>
              <a:ext cx="428625" cy="679450"/>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1" name="Vinklad  111"/>
            <p:cNvCxnSpPr>
              <a:stCxn id="24" idx="3"/>
              <a:endCxn id="23" idx="0"/>
            </p:cNvCxnSpPr>
            <p:nvPr/>
          </p:nvCxnSpPr>
          <p:spPr>
            <a:xfrm>
              <a:off x="2105025" y="4419600"/>
              <a:ext cx="785813" cy="249238"/>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2" name="Vinklad  111"/>
            <p:cNvCxnSpPr>
              <a:stCxn id="17" idx="1"/>
              <a:endCxn id="12" idx="2"/>
            </p:cNvCxnSpPr>
            <p:nvPr/>
          </p:nvCxnSpPr>
          <p:spPr>
            <a:xfrm rot="10800000">
              <a:off x="1676400" y="1954213"/>
              <a:ext cx="714375" cy="1465262"/>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43" name="Vinklad  59"/>
            <p:cNvCxnSpPr>
              <a:stCxn id="21" idx="0"/>
              <a:endCxn id="20" idx="1"/>
            </p:cNvCxnSpPr>
            <p:nvPr/>
          </p:nvCxnSpPr>
          <p:spPr>
            <a:xfrm rot="5400000" flipH="1" flipV="1">
              <a:off x="1266031" y="4758532"/>
              <a:ext cx="320675" cy="500062"/>
            </a:xfrm>
            <a:prstGeom prst="bentConnector2">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44" name="Rektangel 39"/>
            <p:cNvSpPr/>
            <p:nvPr/>
          </p:nvSpPr>
          <p:spPr>
            <a:xfrm>
              <a:off x="5607050" y="596900"/>
              <a:ext cx="428625" cy="357188"/>
            </a:xfrm>
            <a:prstGeom prst="rect">
              <a:avLst/>
            </a:prstGeom>
            <a:grpFill/>
            <a:ln w="38100">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wrap="none" lIns="36000" rIns="36000" anchor="ctr"/>
            <a:lstStyle>
              <a:defPPr>
                <a:defRPr lang="sv-SE"/>
              </a:defPPr>
              <a:lvl1pPr algn="l" rtl="0" fontAlgn="base">
                <a:spcBef>
                  <a:spcPct val="0"/>
                </a:spcBef>
                <a:spcAft>
                  <a:spcPct val="0"/>
                </a:spcAft>
                <a:defRPr sz="1700" kern="1200">
                  <a:solidFill>
                    <a:schemeClr val="lt1"/>
                  </a:solidFill>
                  <a:latin typeface="+mn-lt"/>
                  <a:ea typeface="+mn-ea"/>
                  <a:cs typeface="+mn-cs"/>
                </a:defRPr>
              </a:lvl1pPr>
              <a:lvl2pPr marL="457200" algn="l" rtl="0" fontAlgn="base">
                <a:spcBef>
                  <a:spcPct val="0"/>
                </a:spcBef>
                <a:spcAft>
                  <a:spcPct val="0"/>
                </a:spcAft>
                <a:defRPr sz="1700" kern="1200">
                  <a:solidFill>
                    <a:schemeClr val="lt1"/>
                  </a:solidFill>
                  <a:latin typeface="+mn-lt"/>
                  <a:ea typeface="+mn-ea"/>
                  <a:cs typeface="+mn-cs"/>
                </a:defRPr>
              </a:lvl2pPr>
              <a:lvl3pPr marL="914400" algn="l" rtl="0" fontAlgn="base">
                <a:spcBef>
                  <a:spcPct val="0"/>
                </a:spcBef>
                <a:spcAft>
                  <a:spcPct val="0"/>
                </a:spcAft>
                <a:defRPr sz="1700" kern="1200">
                  <a:solidFill>
                    <a:schemeClr val="lt1"/>
                  </a:solidFill>
                  <a:latin typeface="+mn-lt"/>
                  <a:ea typeface="+mn-ea"/>
                  <a:cs typeface="+mn-cs"/>
                </a:defRPr>
              </a:lvl3pPr>
              <a:lvl4pPr marL="1371600" algn="l" rtl="0" fontAlgn="base">
                <a:spcBef>
                  <a:spcPct val="0"/>
                </a:spcBef>
                <a:spcAft>
                  <a:spcPct val="0"/>
                </a:spcAft>
                <a:defRPr sz="1700" kern="1200">
                  <a:solidFill>
                    <a:schemeClr val="lt1"/>
                  </a:solidFill>
                  <a:latin typeface="+mn-lt"/>
                  <a:ea typeface="+mn-ea"/>
                  <a:cs typeface="+mn-cs"/>
                </a:defRPr>
              </a:lvl4pPr>
              <a:lvl5pPr marL="1828800" algn="l" rtl="0" fontAlgn="base">
                <a:spcBef>
                  <a:spcPct val="0"/>
                </a:spcBef>
                <a:spcAft>
                  <a:spcPct val="0"/>
                </a:spcAft>
                <a:defRPr sz="1700" kern="1200">
                  <a:solidFill>
                    <a:schemeClr val="lt1"/>
                  </a:solidFill>
                  <a:latin typeface="+mn-lt"/>
                  <a:ea typeface="+mn-ea"/>
                  <a:cs typeface="+mn-cs"/>
                </a:defRPr>
              </a:lvl5pPr>
              <a:lvl6pPr marL="2286000" algn="l" defTabSz="914400" rtl="0" eaLnBrk="1" latinLnBrk="0" hangingPunct="1">
                <a:defRPr sz="1700" kern="1200">
                  <a:solidFill>
                    <a:schemeClr val="lt1"/>
                  </a:solidFill>
                  <a:latin typeface="+mn-lt"/>
                  <a:ea typeface="+mn-ea"/>
                  <a:cs typeface="+mn-cs"/>
                </a:defRPr>
              </a:lvl6pPr>
              <a:lvl7pPr marL="2743200" algn="l" defTabSz="914400" rtl="0" eaLnBrk="1" latinLnBrk="0" hangingPunct="1">
                <a:defRPr sz="1700" kern="1200">
                  <a:solidFill>
                    <a:schemeClr val="lt1"/>
                  </a:solidFill>
                  <a:latin typeface="+mn-lt"/>
                  <a:ea typeface="+mn-ea"/>
                  <a:cs typeface="+mn-cs"/>
                </a:defRPr>
              </a:lvl7pPr>
              <a:lvl8pPr marL="3200400" algn="l" defTabSz="914400" rtl="0" eaLnBrk="1" latinLnBrk="0" hangingPunct="1">
                <a:defRPr sz="1700" kern="1200">
                  <a:solidFill>
                    <a:schemeClr val="lt1"/>
                  </a:solidFill>
                  <a:latin typeface="+mn-lt"/>
                  <a:ea typeface="+mn-ea"/>
                  <a:cs typeface="+mn-cs"/>
                </a:defRPr>
              </a:lvl8pPr>
              <a:lvl9pPr marL="3657600" algn="l" defTabSz="914400" rtl="0" eaLnBrk="1" latinLnBrk="0" hangingPunct="1">
                <a:defRPr sz="1700" kern="1200">
                  <a:solidFill>
                    <a:schemeClr val="lt1"/>
                  </a:solidFill>
                  <a:latin typeface="+mn-lt"/>
                  <a:ea typeface="+mn-ea"/>
                  <a:cs typeface="+mn-cs"/>
                </a:defRPr>
              </a:lvl9pPr>
            </a:lstStyle>
            <a:p>
              <a:pPr algn="ctr">
                <a:defRPr/>
              </a:pPr>
              <a:r>
                <a:rPr lang="sv-SE" sz="1050" b="1" dirty="0">
                  <a:solidFill>
                    <a:srgbClr val="000000"/>
                  </a:solidFill>
                </a:rPr>
                <a:t>10</a:t>
              </a:r>
            </a:p>
          </p:txBody>
        </p:sp>
        <p:cxnSp>
          <p:nvCxnSpPr>
            <p:cNvPr id="45" name="Rak pil 41"/>
            <p:cNvCxnSpPr>
              <a:stCxn id="10" idx="3"/>
              <a:endCxn id="44" idx="1"/>
            </p:cNvCxnSpPr>
            <p:nvPr/>
          </p:nvCxnSpPr>
          <p:spPr>
            <a:xfrm flipV="1">
              <a:off x="5321300" y="774700"/>
              <a:ext cx="285750" cy="0"/>
            </a:xfrm>
            <a:prstGeom prst="straightConnector1">
              <a:avLst/>
            </a:prstGeom>
            <a:grpFill/>
            <a:ln w="25400">
              <a:solidFill>
                <a:srgbClr val="FFFF00"/>
              </a:solidFill>
              <a:tailEnd type="arrow"/>
            </a:ln>
          </p:spPr>
          <p:style>
            <a:lnRef idx="1">
              <a:schemeClr val="accent1"/>
            </a:lnRef>
            <a:fillRef idx="0">
              <a:schemeClr val="accent1"/>
            </a:fillRef>
            <a:effectRef idx="0">
              <a:schemeClr val="accent1"/>
            </a:effectRef>
            <a:fontRef idx="minor">
              <a:schemeClr val="tx1"/>
            </a:fontRef>
          </p:style>
        </p:cxnSp>
      </p:grpSp>
      <p:pic>
        <p:nvPicPr>
          <p:cNvPr id="46" name="Picture 45" descr="cid:3345451573_25166172"/>
          <p:cNvPicPr/>
          <p:nvPr/>
        </p:nvPicPr>
        <p:blipFill>
          <a:blip r:embed="rId4"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sp>
        <p:nvSpPr>
          <p:cNvPr id="47" name="TextBox 46"/>
          <p:cNvSpPr txBox="1"/>
          <p:nvPr/>
        </p:nvSpPr>
        <p:spPr>
          <a:xfrm>
            <a:off x="1676400" y="6096000"/>
            <a:ext cx="5791200" cy="369332"/>
          </a:xfrm>
          <a:prstGeom prst="rect">
            <a:avLst/>
          </a:prstGeom>
          <a:noFill/>
        </p:spPr>
        <p:txBody>
          <a:bodyPr wrap="square" rtlCol="0">
            <a:spAutoFit/>
          </a:bodyPr>
          <a:lstStyle/>
          <a:p>
            <a:r>
              <a:rPr lang="en-US" dirty="0" smtClean="0"/>
              <a:t>SKB Landscape Modeling</a:t>
            </a:r>
            <a:endParaRPr lang="en-US" dirty="0"/>
          </a:p>
        </p:txBody>
      </p:sp>
      <p:pic>
        <p:nvPicPr>
          <p:cNvPr id="48" name="0800 fri firths kozak ba308.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612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8"/>
                </p:tgtEl>
              </p:cMediaNode>
            </p:audio>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2"/>
          <p:cNvSpPr>
            <a:spLocks noGrp="1" noChangeArrowheads="1"/>
          </p:cNvSpPr>
          <p:nvPr>
            <p:ph type="title"/>
          </p:nvPr>
        </p:nvSpPr>
        <p:spPr>
          <a:xfrm>
            <a:off x="1038225" y="0"/>
            <a:ext cx="8105775" cy="1143000"/>
          </a:xfrm>
        </p:spPr>
        <p:txBody>
          <a:bodyPr/>
          <a:lstStyle/>
          <a:p>
            <a:r>
              <a:rPr lang="en-GB" sz="4100"/>
              <a:t>Mathematical Models</a:t>
            </a:r>
          </a:p>
        </p:txBody>
      </p:sp>
      <p:sp>
        <p:nvSpPr>
          <p:cNvPr id="81923" name="Rectangle 3"/>
          <p:cNvSpPr>
            <a:spLocks noGrp="1" noChangeArrowheads="1"/>
          </p:cNvSpPr>
          <p:nvPr>
            <p:ph type="body" idx="1"/>
          </p:nvPr>
        </p:nvSpPr>
        <p:spPr>
          <a:xfrm>
            <a:off x="141288" y="1133475"/>
            <a:ext cx="9002712" cy="5281613"/>
          </a:xfrm>
        </p:spPr>
        <p:txBody>
          <a:bodyPr/>
          <a:lstStyle/>
          <a:p>
            <a:r>
              <a:rPr lang="en-GB" sz="2800" dirty="0"/>
              <a:t>Models required for two primary purposes </a:t>
            </a:r>
          </a:p>
          <a:p>
            <a:pPr lvl="1"/>
            <a:r>
              <a:rPr lang="en-GB" sz="1800" dirty="0"/>
              <a:t>to describe the transfer of </a:t>
            </a:r>
            <a:r>
              <a:rPr lang="en-GB" sz="1800" dirty="0" err="1"/>
              <a:t>radionuclides</a:t>
            </a:r>
            <a:r>
              <a:rPr lang="en-GB" sz="1800" dirty="0"/>
              <a:t> through the disposal system</a:t>
            </a:r>
          </a:p>
          <a:p>
            <a:pPr lvl="1"/>
            <a:r>
              <a:rPr lang="en-GB" sz="1800" dirty="0"/>
              <a:t>to describe the evolution of the disposal system (e.g. evolution in the near-field, impact of climate change on the disposal system)</a:t>
            </a:r>
          </a:p>
          <a:p>
            <a:r>
              <a:rPr lang="en-GB" sz="2800" dirty="0"/>
              <a:t>Different types of mathematical models</a:t>
            </a:r>
          </a:p>
          <a:p>
            <a:pPr lvl="1"/>
            <a:r>
              <a:rPr lang="en-GB" sz="1800" dirty="0"/>
              <a:t>Research models: usually detailed models used to build an understanding of certain processes and structures (e.g. sorption of nuclides onto engineered and natural barrier materials)</a:t>
            </a:r>
          </a:p>
          <a:p>
            <a:pPr lvl="1"/>
            <a:r>
              <a:rPr lang="en-GB" sz="1800" dirty="0"/>
              <a:t>Assessment models: simplified models used to represent individual components of the disposal system (e.g. near-field) and/or the entire disposal system</a:t>
            </a:r>
          </a:p>
        </p:txBody>
      </p:sp>
      <p:pic>
        <p:nvPicPr>
          <p:cNvPr id="4" name="Picture 3" descr="cid:3345451573_25166172"/>
          <p:cNvPicPr/>
          <p:nvPr/>
        </p:nvPicPr>
        <p:blipFill>
          <a:blip r:embed="rId4"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96.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1001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457200" y="381000"/>
            <a:ext cx="8229600" cy="1143000"/>
          </a:xfrm>
        </p:spPr>
        <p:txBody>
          <a:bodyPr/>
          <a:lstStyle/>
          <a:p>
            <a:r>
              <a:rPr lang="en-US" dirty="0" smtClean="0"/>
              <a:t>Monte Carlo Analysis</a:t>
            </a:r>
            <a:endParaRPr lang="en-US" dirty="0"/>
          </a:p>
        </p:txBody>
      </p:sp>
      <p:pic>
        <p:nvPicPr>
          <p:cNvPr id="4" name="Content Placeholder 3" descr="MonteCarloAnalysis.gif"/>
          <p:cNvPicPr>
            <a:picLocks noGrp="1" noChangeAspect="1"/>
          </p:cNvPicPr>
          <p:nvPr>
            <p:ph sz="half" idx="1"/>
          </p:nvPr>
        </p:nvPicPr>
        <p:blipFill>
          <a:blip r:embed="rId3" cstate="print"/>
          <a:stretch>
            <a:fillRect/>
          </a:stretch>
        </p:blipFill>
        <p:spPr>
          <a:xfrm>
            <a:off x="541827" y="1676400"/>
            <a:ext cx="3572973" cy="4148944"/>
          </a:xfrm>
        </p:spPr>
      </p:pic>
      <p:sp>
        <p:nvSpPr>
          <p:cNvPr id="6" name="Content Placeholder 5"/>
          <p:cNvSpPr>
            <a:spLocks noGrp="1"/>
          </p:cNvSpPr>
          <p:nvPr>
            <p:ph sz="half" idx="2"/>
          </p:nvPr>
        </p:nvSpPr>
        <p:spPr/>
        <p:txBody>
          <a:bodyPr>
            <a:normAutofit fontScale="92500"/>
          </a:bodyPr>
          <a:lstStyle/>
          <a:p>
            <a:r>
              <a:rPr lang="en-US" dirty="0" smtClean="0"/>
              <a:t>Replace point estimates of inputs by probability density distributions</a:t>
            </a:r>
          </a:p>
          <a:p>
            <a:r>
              <a:rPr lang="en-US" dirty="0" smtClean="0"/>
              <a:t>Calculate effect of those uncertainties on uncertainties in model outcomes</a:t>
            </a:r>
          </a:p>
          <a:p>
            <a:r>
              <a:rPr lang="en-US" dirty="0" smtClean="0"/>
              <a:t>Intended to address parameter uncertainty</a:t>
            </a:r>
          </a:p>
          <a:p>
            <a:r>
              <a:rPr lang="en-US" dirty="0" smtClean="0"/>
              <a:t>Distributions represent uncertainty, not variability</a:t>
            </a:r>
            <a:endParaRPr lang="en-US" dirty="0"/>
          </a:p>
        </p:txBody>
      </p:sp>
      <p:pic>
        <p:nvPicPr>
          <p:cNvPr id="7" name="Picture 6" descr="cid:3345451573_25166172"/>
          <p:cNvPicPr/>
          <p:nvPr/>
        </p:nvPicPr>
        <p:blipFill>
          <a:blip r:embed="rId4"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8" name="0800 fri firths kozak ba297.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957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Principle of informational entropy</a:t>
            </a:r>
            <a:endParaRPr lang="en-US" dirty="0"/>
          </a:p>
        </p:txBody>
      </p:sp>
      <p:sp>
        <p:nvSpPr>
          <p:cNvPr id="4" name="Content Placeholder 3"/>
          <p:cNvSpPr>
            <a:spLocks noGrp="1"/>
          </p:cNvSpPr>
          <p:nvPr>
            <p:ph sz="half" idx="1"/>
          </p:nvPr>
        </p:nvSpPr>
        <p:spPr/>
        <p:txBody>
          <a:bodyPr/>
          <a:lstStyle/>
          <a:p>
            <a:r>
              <a:rPr lang="en-US" dirty="0" smtClean="0"/>
              <a:t>Given a set of information, what interpretation has the highest probability of being correct?</a:t>
            </a:r>
          </a:p>
          <a:p>
            <a:r>
              <a:rPr lang="en-US" dirty="0" smtClean="0"/>
              <a:t>Shannon (1948) work in communications</a:t>
            </a:r>
          </a:p>
          <a:p>
            <a:r>
              <a:rPr lang="en-US" dirty="0" smtClean="0"/>
              <a:t>Jayne’s (1957) principle</a:t>
            </a:r>
            <a:endParaRPr lang="en-US" dirty="0"/>
          </a:p>
        </p:txBody>
      </p:sp>
      <p:pic>
        <p:nvPicPr>
          <p:cNvPr id="8" name="Content Placeholder 7" descr="ScreenHunter_02 Feb. 02 09.08.gif"/>
          <p:cNvPicPr>
            <a:picLocks noGrp="1" noChangeAspect="1"/>
          </p:cNvPicPr>
          <p:nvPr>
            <p:ph sz="half" idx="2"/>
          </p:nvPr>
        </p:nvPicPr>
        <p:blipFill>
          <a:blip r:embed="rId4" cstate="print"/>
          <a:stretch>
            <a:fillRect/>
          </a:stretch>
        </p:blipFill>
        <p:spPr>
          <a:xfrm>
            <a:off x="4572000" y="1752600"/>
            <a:ext cx="4038600" cy="2578804"/>
          </a:xfrm>
        </p:spPr>
      </p:pic>
      <p:sp>
        <p:nvSpPr>
          <p:cNvPr id="9" name="TextBox 8"/>
          <p:cNvSpPr txBox="1"/>
          <p:nvPr/>
        </p:nvSpPr>
        <p:spPr>
          <a:xfrm>
            <a:off x="4572000" y="4800600"/>
            <a:ext cx="4038600" cy="646331"/>
          </a:xfrm>
          <a:prstGeom prst="rect">
            <a:avLst/>
          </a:prstGeom>
          <a:noFill/>
        </p:spPr>
        <p:txBody>
          <a:bodyPr wrap="square" rtlCol="0">
            <a:spAutoFit/>
          </a:bodyPr>
          <a:lstStyle/>
          <a:p>
            <a:r>
              <a:rPr lang="en-US" dirty="0" smtClean="0"/>
              <a:t>Principle: maximize the entropy subject to the constraint </a:t>
            </a:r>
            <a:r>
              <a:rPr lang="en-US" dirty="0" err="1" smtClean="0">
                <a:latin typeface="Symbol" pitchFamily="18" charset="2"/>
              </a:rPr>
              <a:t>S</a:t>
            </a:r>
            <a:r>
              <a:rPr lang="en-US" dirty="0" err="1" smtClean="0">
                <a:latin typeface="+mn-lt"/>
              </a:rPr>
              <a:t>p</a:t>
            </a:r>
            <a:r>
              <a:rPr lang="en-US" baseline="-25000" dirty="0" err="1" smtClean="0">
                <a:latin typeface="+mn-lt"/>
              </a:rPr>
              <a:t>i</a:t>
            </a:r>
            <a:r>
              <a:rPr lang="en-US" dirty="0" smtClean="0">
                <a:latin typeface="+mn-lt"/>
              </a:rPr>
              <a:t> = 1</a:t>
            </a:r>
            <a:endParaRPr lang="en-US" dirty="0"/>
          </a:p>
        </p:txBody>
      </p:sp>
      <p:pic>
        <p:nvPicPr>
          <p:cNvPr id="6" name="Picture 5" descr="cid:3345451573_25166172"/>
          <p:cNvPicPr/>
          <p:nvPr/>
        </p:nvPicPr>
        <p:blipFill>
          <a:blip r:embed="rId5"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7" name="0800 fri firths kozak ba310.wav">
            <a:hlinkClick r:id="" action="ppaction://media"/>
          </p:cNvPr>
          <p:cNvPicPr>
            <a:picLocks noRot="1" noChangeAspect="1"/>
          </p:cNvPicPr>
          <p:nvPr>
            <a:audioFile r:link="rId1"/>
          </p:nvPr>
        </p:nvPicPr>
        <p:blipFill>
          <a:blip r:embed="rId6" cstate="print"/>
          <a:stretch>
            <a:fillRect/>
          </a:stretch>
        </p:blipFill>
        <p:spPr>
          <a:xfrm>
            <a:off x="8696325" y="6410325"/>
            <a:ext cx="304800" cy="304800"/>
          </a:xfrm>
          <a:prstGeom prst="rect">
            <a:avLst/>
          </a:prstGeom>
        </p:spPr>
      </p:pic>
    </p:spTree>
  </p:cSld>
  <p:clrMapOvr>
    <a:masterClrMapping/>
  </p:clrMapOvr>
  <p:transition advTm="3512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normAutofit fontScale="90000"/>
          </a:bodyPr>
          <a:lstStyle/>
          <a:p>
            <a:r>
              <a:rPr lang="en-US" dirty="0" smtClean="0"/>
              <a:t>Maximum entropy for some types of information</a:t>
            </a:r>
            <a:endParaRPr lang="en-US" dirty="0"/>
          </a:p>
        </p:txBody>
      </p:sp>
      <p:graphicFrame>
        <p:nvGraphicFramePr>
          <p:cNvPr id="7" name="Content Placeholder 6"/>
          <p:cNvGraphicFramePr>
            <a:graphicFrameLocks noGrp="1"/>
          </p:cNvGraphicFramePr>
          <p:nvPr>
            <p:ph idx="1"/>
          </p:nvPr>
        </p:nvGraphicFramePr>
        <p:xfrm>
          <a:off x="457200" y="2133600"/>
          <a:ext cx="8229600" cy="2763520"/>
        </p:xfrm>
        <a:graphic>
          <a:graphicData uri="http://schemas.openxmlformats.org/drawingml/2006/table">
            <a:tbl>
              <a:tblPr firstRow="1" bandRow="1">
                <a:tableStyleId>{5C22544A-7EE6-4342-B048-85BDC9FD1C3A}</a:tableStyleId>
              </a:tblPr>
              <a:tblGrid>
                <a:gridCol w="4114800"/>
                <a:gridCol w="4114800"/>
              </a:tblGrid>
              <a:tr h="370840">
                <a:tc>
                  <a:txBody>
                    <a:bodyPr/>
                    <a:lstStyle/>
                    <a:p>
                      <a:r>
                        <a:rPr lang="en-US" dirty="0" smtClean="0">
                          <a:solidFill>
                            <a:schemeClr val="tx1"/>
                          </a:solidFill>
                        </a:rPr>
                        <a:t>If you know…</a:t>
                      </a:r>
                      <a:endParaRPr lang="en-US" dirty="0">
                        <a:solidFill>
                          <a:schemeClr val="tx1"/>
                        </a:solidFill>
                      </a:endParaRPr>
                    </a:p>
                  </a:txBody>
                  <a:tcPr/>
                </a:tc>
                <a:tc>
                  <a:txBody>
                    <a:bodyPr/>
                    <a:lstStyle/>
                    <a:p>
                      <a:r>
                        <a:rPr lang="en-US" dirty="0" smtClean="0">
                          <a:solidFill>
                            <a:schemeClr val="tx1"/>
                          </a:solidFill>
                        </a:rPr>
                        <a:t>The distribution should be…</a:t>
                      </a:r>
                      <a:endParaRPr lang="en-US" dirty="0">
                        <a:solidFill>
                          <a:schemeClr val="tx1"/>
                        </a:solidFill>
                      </a:endParaRPr>
                    </a:p>
                  </a:txBody>
                  <a:tcPr/>
                </a:tc>
              </a:tr>
              <a:tr h="370840">
                <a:tc>
                  <a:txBody>
                    <a:bodyPr/>
                    <a:lstStyle/>
                    <a:p>
                      <a:r>
                        <a:rPr lang="en-US" dirty="0" smtClean="0"/>
                        <a:t>Range (</a:t>
                      </a:r>
                      <a:r>
                        <a:rPr lang="en-US" dirty="0" err="1" smtClean="0"/>
                        <a:t>a,b</a:t>
                      </a:r>
                      <a:r>
                        <a:rPr lang="en-US" dirty="0" smtClean="0"/>
                        <a:t>)</a:t>
                      </a:r>
                      <a:endParaRPr lang="en-US" dirty="0"/>
                    </a:p>
                  </a:txBody>
                  <a:tcPr/>
                </a:tc>
                <a:tc>
                  <a:txBody>
                    <a:bodyPr/>
                    <a:lstStyle/>
                    <a:p>
                      <a:r>
                        <a:rPr lang="en-US" dirty="0" smtClean="0"/>
                        <a:t>Uniform distribution on (</a:t>
                      </a:r>
                      <a:r>
                        <a:rPr lang="en-US" dirty="0" err="1" smtClean="0"/>
                        <a:t>a,b</a:t>
                      </a:r>
                      <a:r>
                        <a:rPr lang="en-US" dirty="0" smtClean="0"/>
                        <a:t>)</a:t>
                      </a:r>
                      <a:endParaRPr lang="en-US" dirty="0"/>
                    </a:p>
                  </a:txBody>
                  <a:tcPr/>
                </a:tc>
              </a:tr>
              <a:tr h="370840">
                <a:tc>
                  <a:txBody>
                    <a:bodyPr/>
                    <a:lstStyle/>
                    <a:p>
                      <a:r>
                        <a:rPr lang="en-US" dirty="0" smtClean="0"/>
                        <a:t>Mean and standard deviation</a:t>
                      </a:r>
                      <a:r>
                        <a:rPr lang="en-US" baseline="0" dirty="0" smtClean="0"/>
                        <a:t> (</a:t>
                      </a:r>
                      <a:r>
                        <a:rPr lang="en-US" baseline="0" dirty="0" err="1" smtClean="0">
                          <a:latin typeface="Symbol" pitchFamily="18" charset="2"/>
                        </a:rPr>
                        <a:t>m,s</a:t>
                      </a:r>
                      <a:r>
                        <a:rPr lang="en-US" baseline="0" dirty="0" smtClean="0"/>
                        <a:t>)</a:t>
                      </a:r>
                      <a:endParaRPr lang="en-US" dirty="0"/>
                    </a:p>
                  </a:txBody>
                  <a:tcPr/>
                </a:tc>
                <a:tc>
                  <a:txBody>
                    <a:bodyPr/>
                    <a:lstStyle/>
                    <a:p>
                      <a:r>
                        <a:rPr lang="en-US" dirty="0" smtClean="0"/>
                        <a:t>Normal distribution</a:t>
                      </a:r>
                      <a:endParaRPr lang="en-US" dirty="0"/>
                    </a:p>
                  </a:txBody>
                  <a:tcPr/>
                </a:tc>
              </a:tr>
              <a:tr h="370840">
                <a:tc>
                  <a:txBody>
                    <a:bodyPr/>
                    <a:lstStyle/>
                    <a:p>
                      <a:r>
                        <a:rPr lang="en-US" dirty="0" smtClean="0"/>
                        <a:t>Positive and given mean (</a:t>
                      </a:r>
                      <a:r>
                        <a:rPr lang="en-US" baseline="0" dirty="0" smtClean="0">
                          <a:latin typeface="Symbol" pitchFamily="18" charset="2"/>
                        </a:rPr>
                        <a:t>m</a:t>
                      </a:r>
                      <a:r>
                        <a:rPr lang="en-US" dirty="0" smtClean="0"/>
                        <a:t>)</a:t>
                      </a:r>
                      <a:endParaRPr lang="en-US" dirty="0"/>
                    </a:p>
                  </a:txBody>
                  <a:tcPr/>
                </a:tc>
                <a:tc>
                  <a:txBody>
                    <a:bodyPr/>
                    <a:lstStyle/>
                    <a:p>
                      <a:r>
                        <a:rPr lang="en-US" dirty="0" smtClean="0"/>
                        <a:t>Exponential</a:t>
                      </a:r>
                      <a:endParaRPr lang="en-US" dirty="0"/>
                    </a:p>
                  </a:txBody>
                  <a:tcPr/>
                </a:tc>
              </a:tr>
              <a:tr h="370840">
                <a:tc>
                  <a:txBody>
                    <a:bodyPr/>
                    <a:lstStyle/>
                    <a:p>
                      <a:r>
                        <a:rPr lang="en-US" dirty="0" smtClean="0"/>
                        <a:t>Mean, standard deviation,</a:t>
                      </a:r>
                      <a:r>
                        <a:rPr lang="en-US" baseline="0" dirty="0" smtClean="0"/>
                        <a:t> range (</a:t>
                      </a:r>
                      <a:r>
                        <a:rPr lang="en-US" baseline="0" dirty="0" err="1" smtClean="0">
                          <a:latin typeface="Symbol" pitchFamily="18" charset="2"/>
                        </a:rPr>
                        <a:t>m,s</a:t>
                      </a:r>
                      <a:r>
                        <a:rPr lang="en-US" baseline="0" dirty="0" smtClean="0">
                          <a:latin typeface="Symbol" pitchFamily="18" charset="2"/>
                        </a:rPr>
                        <a:t>, </a:t>
                      </a:r>
                      <a:r>
                        <a:rPr lang="en-US" baseline="0" dirty="0" err="1" smtClean="0">
                          <a:latin typeface="+mj-lt"/>
                        </a:rPr>
                        <a:t>a,b</a:t>
                      </a:r>
                      <a:r>
                        <a:rPr lang="en-US" baseline="0" dirty="0" smtClean="0"/>
                        <a:t>)</a:t>
                      </a:r>
                      <a:endParaRPr lang="en-US" dirty="0"/>
                    </a:p>
                  </a:txBody>
                  <a:tcPr/>
                </a:tc>
                <a:tc>
                  <a:txBody>
                    <a:bodyPr/>
                    <a:lstStyle/>
                    <a:p>
                      <a:r>
                        <a:rPr lang="en-US" dirty="0" smtClean="0"/>
                        <a:t>Beta</a:t>
                      </a:r>
                      <a:endParaRPr lang="en-US" dirty="0"/>
                    </a:p>
                  </a:txBody>
                  <a:tcPr/>
                </a:tc>
              </a:tr>
              <a:tr h="370840">
                <a:tc>
                  <a:txBody>
                    <a:bodyPr/>
                    <a:lstStyle/>
                    <a:p>
                      <a:r>
                        <a:rPr lang="en-US" dirty="0" smtClean="0"/>
                        <a:t>Mean occurrence rate</a:t>
                      </a:r>
                      <a:r>
                        <a:rPr lang="en-US" baseline="0" dirty="0" smtClean="0"/>
                        <a:t> between discrete events</a:t>
                      </a:r>
                      <a:endParaRPr lang="en-US" dirty="0"/>
                    </a:p>
                  </a:txBody>
                  <a:tcPr/>
                </a:tc>
                <a:tc>
                  <a:txBody>
                    <a:bodyPr/>
                    <a:lstStyle/>
                    <a:p>
                      <a:r>
                        <a:rPr lang="en-US" dirty="0" smtClean="0"/>
                        <a:t>Poisson</a:t>
                      </a:r>
                      <a:endParaRPr lang="en-US" dirty="0"/>
                    </a:p>
                  </a:txBody>
                  <a:tcPr/>
                </a:tc>
              </a:tr>
            </a:tbl>
          </a:graphicData>
        </a:graphic>
      </p:graphicFrame>
      <p:sp>
        <p:nvSpPr>
          <p:cNvPr id="8" name="TextBox 7"/>
          <p:cNvSpPr txBox="1"/>
          <p:nvPr/>
        </p:nvSpPr>
        <p:spPr>
          <a:xfrm>
            <a:off x="533400" y="5105400"/>
            <a:ext cx="8077200" cy="646331"/>
          </a:xfrm>
          <a:prstGeom prst="rect">
            <a:avLst/>
          </a:prstGeom>
          <a:noFill/>
        </p:spPr>
        <p:txBody>
          <a:bodyPr wrap="square" rtlCol="0">
            <a:spAutoFit/>
          </a:bodyPr>
          <a:lstStyle/>
          <a:p>
            <a:r>
              <a:rPr lang="en-US" dirty="0" smtClean="0"/>
              <a:t>When data span many orders of magnitude, often a log-uniform or log-normal distribution is used. </a:t>
            </a:r>
            <a:endParaRPr lang="en-US" dirty="0"/>
          </a:p>
        </p:txBody>
      </p:sp>
      <p:pic>
        <p:nvPicPr>
          <p:cNvPr id="6" name="Picture 5" descr="cid:3345451573_25166172"/>
          <p:cNvPicPr/>
          <p:nvPr/>
        </p:nvPicPr>
        <p:blipFill>
          <a:blip r:embed="rId4"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9" name="0800 fri firths kozak ba311.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7991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9"/>
                </p:tgtEl>
              </p:cMediaNode>
            </p:audi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28600"/>
            <a:ext cx="8229600" cy="1143000"/>
          </a:xfrm>
        </p:spPr>
        <p:txBody>
          <a:bodyPr/>
          <a:lstStyle/>
          <a:p>
            <a:pPr defTabSz="987425"/>
            <a:r>
              <a:rPr lang="en-US" sz="2800" dirty="0" smtClean="0"/>
              <a:t>“Adequacy” and confidence in the assessment</a:t>
            </a:r>
            <a:endParaRPr lang="en-US" sz="2800" dirty="0"/>
          </a:p>
        </p:txBody>
      </p:sp>
      <p:sp>
        <p:nvSpPr>
          <p:cNvPr id="56323" name="Rectangle 3"/>
          <p:cNvSpPr>
            <a:spLocks noGrp="1" noChangeArrowheads="1"/>
          </p:cNvSpPr>
          <p:nvPr>
            <p:ph sz="half" idx="1"/>
          </p:nvPr>
        </p:nvSpPr>
        <p:spPr/>
        <p:txBody>
          <a:bodyPr>
            <a:normAutofit lnSpcReduction="10000"/>
          </a:bodyPr>
          <a:lstStyle/>
          <a:p>
            <a:pPr marL="369888" indent="-369888" defTabSz="987425"/>
            <a:r>
              <a:rPr lang="en-US" sz="2000" dirty="0"/>
              <a:t>The most difficult and important part of the assessment</a:t>
            </a:r>
          </a:p>
          <a:p>
            <a:pPr marL="369888" indent="-369888" defTabSz="987425"/>
            <a:r>
              <a:rPr lang="en-US" sz="2000" dirty="0"/>
              <a:t>Includes large components of qualitative judgment</a:t>
            </a:r>
          </a:p>
          <a:p>
            <a:pPr marL="369888" indent="-369888" defTabSz="987425"/>
            <a:r>
              <a:rPr lang="en-US" sz="2000" dirty="0"/>
              <a:t>Differs for each person</a:t>
            </a:r>
          </a:p>
          <a:p>
            <a:pPr marL="369888" indent="-369888" defTabSz="987425"/>
            <a:r>
              <a:rPr lang="en-US" sz="2000" dirty="0"/>
              <a:t>All aspects of the assessment come into play here</a:t>
            </a:r>
          </a:p>
          <a:p>
            <a:pPr marL="801688" lvl="1" indent="-307975" defTabSz="987425"/>
            <a:r>
              <a:rPr lang="en-US" sz="1200" dirty="0"/>
              <a:t>Documentation and quality assurance</a:t>
            </a:r>
          </a:p>
          <a:p>
            <a:pPr marL="801688" lvl="1" indent="-307975" defTabSz="987425"/>
            <a:r>
              <a:rPr lang="en-US" sz="1200" dirty="0"/>
              <a:t>Transparency and justification of scenarios</a:t>
            </a:r>
          </a:p>
          <a:p>
            <a:pPr marL="801688" lvl="1" indent="-307975" defTabSz="987425"/>
            <a:r>
              <a:rPr lang="en-US" sz="1200" dirty="0"/>
              <a:t>Treatment of uncertainty</a:t>
            </a:r>
          </a:p>
          <a:p>
            <a:pPr marL="801688" lvl="1" indent="-307975" defTabSz="987425"/>
            <a:r>
              <a:rPr lang="en-US" sz="1200" dirty="0"/>
              <a:t>Appropriateness and breadth of conceptual models</a:t>
            </a:r>
          </a:p>
          <a:p>
            <a:pPr marL="801688" lvl="1" indent="-307975" defTabSz="987425"/>
            <a:r>
              <a:rPr lang="en-US" sz="1200" dirty="0"/>
              <a:t>Mathematical implementation</a:t>
            </a:r>
          </a:p>
          <a:p>
            <a:pPr marL="369888" indent="-369888" defTabSz="987425"/>
            <a:r>
              <a:rPr lang="en-US" sz="2200" dirty="0"/>
              <a:t>The must be reasonable assurance of safety</a:t>
            </a:r>
          </a:p>
        </p:txBody>
      </p:sp>
      <p:pic>
        <p:nvPicPr>
          <p:cNvPr id="6" name="Content Placeholder 3" descr="ISAM Methodology.jpg"/>
          <p:cNvPicPr>
            <a:picLocks noGrp="1" noChangeAspect="1"/>
          </p:cNvPicPr>
          <p:nvPr>
            <p:ph sz="half" idx="2"/>
          </p:nvPr>
        </p:nvPicPr>
        <p:blipFill>
          <a:blip r:embed="rId3" cstate="print"/>
          <a:stretch>
            <a:fillRect/>
          </a:stretch>
        </p:blipFill>
        <p:spPr bwMode="auto">
          <a:xfrm>
            <a:off x="4648200" y="1981200"/>
            <a:ext cx="4038600" cy="4448566"/>
          </a:xfrm>
          <a:prstGeom prst="rect">
            <a:avLst/>
          </a:prstGeom>
          <a:noFill/>
          <a:ln w="9525">
            <a:noFill/>
            <a:miter lim="800000"/>
            <a:headEnd/>
            <a:tailEnd/>
          </a:ln>
          <a:effectLst/>
        </p:spPr>
      </p:pic>
      <p:pic>
        <p:nvPicPr>
          <p:cNvPr id="5" name="Picture 4" descr="cid:3345451573_25166172"/>
          <p:cNvPicPr/>
          <p:nvPr/>
        </p:nvPicPr>
        <p:blipFill>
          <a:blip r:embed="rId4" cstate="print"/>
          <a:srcRect/>
          <a:stretch>
            <a:fillRect/>
          </a:stretch>
        </p:blipFill>
        <p:spPr bwMode="auto">
          <a:xfrm>
            <a:off x="8305800" y="6400800"/>
            <a:ext cx="695325" cy="352425"/>
          </a:xfrm>
          <a:prstGeom prst="rect">
            <a:avLst/>
          </a:prstGeom>
          <a:ln>
            <a:noFill/>
          </a:ln>
          <a:effectLst>
            <a:outerShdw blurRad="292100" dist="139700" dir="2700000" algn="tl" rotWithShape="0">
              <a:srgbClr val="333333">
                <a:alpha val="65000"/>
              </a:srgbClr>
            </a:outerShdw>
          </a:effectLst>
        </p:spPr>
      </p:pic>
      <p:pic>
        <p:nvPicPr>
          <p:cNvPr id="7" name="0800 fri firths kozak ba299.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7858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7"/>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xfrm>
            <a:off x="533400" y="304800"/>
            <a:ext cx="8229600" cy="1143000"/>
          </a:xfrm>
        </p:spPr>
        <p:txBody>
          <a:bodyPr/>
          <a:lstStyle/>
          <a:p>
            <a:pPr defTabSz="987425"/>
            <a:r>
              <a:rPr lang="en-US" sz="2800" dirty="0"/>
              <a:t>Modification of Assessment</a:t>
            </a:r>
          </a:p>
        </p:txBody>
      </p:sp>
      <p:sp>
        <p:nvSpPr>
          <p:cNvPr id="58371" name="Rectangle 3"/>
          <p:cNvSpPr>
            <a:spLocks noGrp="1" noChangeArrowheads="1"/>
          </p:cNvSpPr>
          <p:nvPr>
            <p:ph type="body" idx="1"/>
          </p:nvPr>
        </p:nvSpPr>
        <p:spPr>
          <a:xfrm>
            <a:off x="533400" y="1524000"/>
            <a:ext cx="8229600" cy="4389120"/>
          </a:xfrm>
        </p:spPr>
        <p:txBody>
          <a:bodyPr/>
          <a:lstStyle/>
          <a:p>
            <a:pPr marL="369888" indent="-369888" defTabSz="987425"/>
            <a:r>
              <a:rPr lang="en-US" sz="2200" dirty="0"/>
              <a:t>Must answer several questions</a:t>
            </a:r>
          </a:p>
          <a:p>
            <a:pPr marL="801688" lvl="1" indent="-307975" defTabSz="987425"/>
            <a:r>
              <a:rPr lang="en-US" sz="1900" dirty="0"/>
              <a:t>What leads to the conclusion of inadequacy?</a:t>
            </a:r>
          </a:p>
          <a:p>
            <a:pPr marL="801688" lvl="1" indent="-307975" defTabSz="987425"/>
            <a:r>
              <a:rPr lang="en-US" sz="1900" dirty="0"/>
              <a:t>What can be done to modify the assessment to address the inadequacy?</a:t>
            </a:r>
          </a:p>
          <a:p>
            <a:pPr marL="1235075" lvl="2" indent="-247650" defTabSz="987425"/>
            <a:r>
              <a:rPr lang="en-US" sz="1700" dirty="0"/>
              <a:t>Data collection</a:t>
            </a:r>
          </a:p>
          <a:p>
            <a:pPr marL="1235075" lvl="2" indent="-247650" defTabSz="987425"/>
            <a:r>
              <a:rPr lang="en-US" sz="1700" dirty="0"/>
              <a:t>Design </a:t>
            </a:r>
            <a:r>
              <a:rPr lang="en-US" sz="1700" dirty="0" smtClean="0"/>
              <a:t>modification</a:t>
            </a:r>
            <a:endParaRPr lang="en-US" sz="1700" dirty="0"/>
          </a:p>
          <a:p>
            <a:pPr marL="801688" lvl="1" indent="-307975" defTabSz="987425"/>
            <a:r>
              <a:rPr lang="en-US" sz="1900" dirty="0"/>
              <a:t>What is the cost to address the inadequacy?</a:t>
            </a:r>
          </a:p>
          <a:p>
            <a:pPr marL="801688" lvl="1" indent="-307975" defTabSz="987425"/>
            <a:r>
              <a:rPr lang="en-US" sz="1900" dirty="0"/>
              <a:t>Is it cost effective to address the inadequacy?</a:t>
            </a:r>
          </a:p>
          <a:p>
            <a:pPr marL="369888" indent="-369888" defTabSz="987425"/>
            <a:r>
              <a:rPr lang="en-US" sz="2200" dirty="0"/>
              <a:t>If it is cost effective, then it makes sense</a:t>
            </a:r>
          </a:p>
          <a:p>
            <a:pPr marL="369888" indent="-369888" defTabSz="987425"/>
            <a:r>
              <a:rPr lang="en-US" sz="2200" dirty="0"/>
              <a:t>It may be more cost effective to explore a completely different option</a:t>
            </a:r>
          </a:p>
        </p:txBody>
      </p:sp>
      <p:pic>
        <p:nvPicPr>
          <p:cNvPr id="4" name="Picture 3" descr="cid:3345451573_25166172"/>
          <p:cNvPicPr/>
          <p:nvPr/>
        </p:nvPicPr>
        <p:blipFill>
          <a:blip r:embed="rId3"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302.wav">
            <a:hlinkClick r:id="" action="ppaction://media"/>
          </p:cNvPr>
          <p:cNvPicPr>
            <a:picLocks noRot="1" noChangeAspect="1"/>
          </p:cNvPicPr>
          <p:nvPr>
            <a:audioFile r:link="rId1"/>
          </p:nvPr>
        </p:nvPicPr>
        <p:blipFill>
          <a:blip r:embed="rId4" cstate="print"/>
          <a:stretch>
            <a:fillRect/>
          </a:stretch>
        </p:blipFill>
        <p:spPr>
          <a:xfrm>
            <a:off x="8696325" y="6410325"/>
            <a:ext cx="304800" cy="304800"/>
          </a:xfrm>
          <a:prstGeom prst="rect">
            <a:avLst/>
          </a:prstGeom>
        </p:spPr>
      </p:pic>
    </p:spTree>
  </p:cSld>
  <p:clrMapOvr>
    <a:masterClrMapping/>
  </p:clrMapOvr>
  <p:transition advTm="49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pPr defTabSz="987425"/>
            <a:r>
              <a:rPr lang="en-US" sz="2800"/>
              <a:t>Summary</a:t>
            </a:r>
          </a:p>
        </p:txBody>
      </p:sp>
      <p:sp>
        <p:nvSpPr>
          <p:cNvPr id="60419" name="Rectangle 3"/>
          <p:cNvSpPr>
            <a:spLocks noGrp="1" noChangeArrowheads="1"/>
          </p:cNvSpPr>
          <p:nvPr>
            <p:ph type="body" idx="1"/>
          </p:nvPr>
        </p:nvSpPr>
        <p:spPr/>
        <p:txBody>
          <a:bodyPr/>
          <a:lstStyle/>
          <a:p>
            <a:pPr marL="369888" indent="-369888" defTabSz="987425"/>
            <a:r>
              <a:rPr lang="en-US" sz="2200" dirty="0" smtClean="0"/>
              <a:t>Safety assessment </a:t>
            </a:r>
            <a:r>
              <a:rPr lang="en-US" sz="2200" dirty="0"/>
              <a:t>is an iterative </a:t>
            </a:r>
            <a:r>
              <a:rPr lang="en-US" sz="2200" dirty="0" smtClean="0"/>
              <a:t>process for management, communication, and evaluation of risk</a:t>
            </a:r>
          </a:p>
          <a:p>
            <a:pPr marL="735648" lvl="1" indent="-369888" defTabSz="987425"/>
            <a:r>
              <a:rPr lang="en-US" sz="2000" dirty="0" smtClean="0"/>
              <a:t>The risk is projected into the future, adding conceptual and philosophical difficulties</a:t>
            </a:r>
          </a:p>
          <a:p>
            <a:pPr marL="735648" lvl="1" indent="-369888" defTabSz="987425"/>
            <a:r>
              <a:rPr lang="en-US" sz="2000" dirty="0" smtClean="0"/>
              <a:t>Unusual features in safety assessment have been developed for addressing these issues about the future</a:t>
            </a:r>
            <a:endParaRPr lang="en-US" sz="2000" dirty="0"/>
          </a:p>
          <a:p>
            <a:pPr marL="369888" indent="-369888" defTabSz="987425"/>
            <a:r>
              <a:rPr lang="en-US" sz="2200" dirty="0"/>
              <a:t>Involves integration of site characterization, data collection, modeling, uncertainty, and cost</a:t>
            </a:r>
          </a:p>
          <a:p>
            <a:pPr marL="369888" indent="-369888" defTabSz="987425"/>
            <a:r>
              <a:rPr lang="en-US" sz="2200" dirty="0"/>
              <a:t>Safety assessment is the central tool for understanding the relationship between these features of the decision</a:t>
            </a:r>
          </a:p>
          <a:p>
            <a:pPr marL="369888" indent="-369888" defTabSz="987425"/>
            <a:r>
              <a:rPr lang="en-US" sz="2200" dirty="0"/>
              <a:t>Safety assessment is about making better decisions, not about calculations</a:t>
            </a:r>
          </a:p>
        </p:txBody>
      </p:sp>
      <p:pic>
        <p:nvPicPr>
          <p:cNvPr id="4" name="Picture 3" descr="cid:3345451573_25166172"/>
          <p:cNvPicPr/>
          <p:nvPr/>
        </p:nvPicPr>
        <p:blipFill>
          <a:blip r:embed="rId4" cstate="print"/>
          <a:srcRect/>
          <a:stretch>
            <a:fillRect/>
          </a:stretch>
        </p:blipFill>
        <p:spPr bwMode="auto">
          <a:xfrm>
            <a:off x="8001000" y="62484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306.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8477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effectLst>
                  <a:outerShdw blurRad="38100" dist="38100" dir="2700000" algn="tl">
                    <a:srgbClr val="000000"/>
                  </a:outerShdw>
                </a:effectLst>
              </a:rPr>
              <a:t>IAEA Safety Fundamentals</a:t>
            </a:r>
            <a:endParaRPr lang="en-US" dirty="0"/>
          </a:p>
        </p:txBody>
      </p:sp>
      <p:sp>
        <p:nvSpPr>
          <p:cNvPr id="3" name="Content Placeholder 2"/>
          <p:cNvSpPr>
            <a:spLocks noGrp="1"/>
          </p:cNvSpPr>
          <p:nvPr>
            <p:ph idx="1"/>
          </p:nvPr>
        </p:nvSpPr>
        <p:spPr/>
        <p:txBody>
          <a:bodyPr>
            <a:normAutofit lnSpcReduction="10000"/>
          </a:bodyPr>
          <a:lstStyle/>
          <a:p>
            <a:pPr>
              <a:lnSpc>
                <a:spcPct val="90000"/>
              </a:lnSpc>
            </a:pPr>
            <a:r>
              <a:rPr lang="en-GB" sz="2000" dirty="0" smtClean="0"/>
              <a:t>Principle 4: Justification of facilities and activities</a:t>
            </a:r>
          </a:p>
          <a:p>
            <a:pPr>
              <a:lnSpc>
                <a:spcPct val="90000"/>
              </a:lnSpc>
              <a:buFontTx/>
              <a:buNone/>
            </a:pPr>
            <a:r>
              <a:rPr lang="en-GB" sz="2000" dirty="0" smtClean="0"/>
              <a:t>	Facilities and activities that give rise to radiation risks must yield an overall benefit.</a:t>
            </a:r>
          </a:p>
          <a:p>
            <a:pPr>
              <a:lnSpc>
                <a:spcPct val="90000"/>
              </a:lnSpc>
            </a:pPr>
            <a:endParaRPr lang="en-GB" sz="2000" dirty="0" smtClean="0"/>
          </a:p>
          <a:p>
            <a:pPr>
              <a:lnSpc>
                <a:spcPct val="90000"/>
              </a:lnSpc>
            </a:pPr>
            <a:r>
              <a:rPr lang="en-GB" sz="2000" dirty="0" smtClean="0"/>
              <a:t>Principle 5: Optimization of protection</a:t>
            </a:r>
          </a:p>
          <a:p>
            <a:pPr>
              <a:lnSpc>
                <a:spcPct val="90000"/>
              </a:lnSpc>
              <a:buFontTx/>
              <a:buNone/>
            </a:pPr>
            <a:r>
              <a:rPr lang="en-GB" sz="2000" dirty="0" smtClean="0"/>
              <a:t>	Protection must be optimized to provide the highest level of safety that can reasonably be achieved.</a:t>
            </a:r>
          </a:p>
          <a:p>
            <a:pPr>
              <a:lnSpc>
                <a:spcPct val="90000"/>
              </a:lnSpc>
            </a:pPr>
            <a:endParaRPr lang="en-GB" sz="2000" dirty="0" smtClean="0"/>
          </a:p>
          <a:p>
            <a:pPr>
              <a:lnSpc>
                <a:spcPct val="90000"/>
              </a:lnSpc>
            </a:pPr>
            <a:r>
              <a:rPr lang="en-GB" sz="2000" dirty="0" smtClean="0"/>
              <a:t>Principle 6: </a:t>
            </a:r>
            <a:r>
              <a:rPr lang="en-GB" sz="2000" dirty="0" smtClean="0">
                <a:solidFill>
                  <a:srgbClr val="FF0000"/>
                </a:solidFill>
              </a:rPr>
              <a:t>Limitation of risks to individuals</a:t>
            </a:r>
          </a:p>
          <a:p>
            <a:pPr>
              <a:lnSpc>
                <a:spcPct val="90000"/>
              </a:lnSpc>
              <a:buFontTx/>
              <a:buNone/>
            </a:pPr>
            <a:r>
              <a:rPr lang="en-GB" sz="2000" dirty="0" smtClean="0"/>
              <a:t>	Measures for controlling radiation risks must ensure that no individual bears an unacceptable risk of harm.</a:t>
            </a:r>
          </a:p>
          <a:p>
            <a:pPr>
              <a:lnSpc>
                <a:spcPct val="90000"/>
              </a:lnSpc>
            </a:pPr>
            <a:endParaRPr lang="en-GB" sz="2000" dirty="0" smtClean="0"/>
          </a:p>
          <a:p>
            <a:pPr>
              <a:lnSpc>
                <a:spcPct val="90000"/>
              </a:lnSpc>
            </a:pPr>
            <a:r>
              <a:rPr lang="en-GB" sz="2000" dirty="0" smtClean="0"/>
              <a:t>Principle 7: </a:t>
            </a:r>
            <a:r>
              <a:rPr lang="en-GB" sz="2000" dirty="0" smtClean="0">
                <a:solidFill>
                  <a:srgbClr val="FF0000"/>
                </a:solidFill>
              </a:rPr>
              <a:t>Protection of present and future generations</a:t>
            </a:r>
          </a:p>
          <a:p>
            <a:pPr>
              <a:lnSpc>
                <a:spcPct val="90000"/>
              </a:lnSpc>
              <a:buFontTx/>
              <a:buNone/>
            </a:pPr>
            <a:r>
              <a:rPr lang="en-GB" sz="2000" dirty="0" smtClean="0"/>
              <a:t>	People and the environment, present and future, must be protected against radiation risks</a:t>
            </a:r>
            <a:endParaRPr lang="en-GB" sz="2000" b="1" dirty="0" smtClean="0"/>
          </a:p>
          <a:p>
            <a:endParaRPr lang="en-US" dirty="0"/>
          </a:p>
        </p:txBody>
      </p:sp>
      <p:pic>
        <p:nvPicPr>
          <p:cNvPr id="4" name="Picture 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86.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1241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r>
              <a:rPr lang="en-US" sz="4000" dirty="0" smtClean="0"/>
              <a:t>ICRP Recommendations for the Long Term</a:t>
            </a:r>
            <a:endParaRPr lang="en-US" sz="4000" dirty="0"/>
          </a:p>
        </p:txBody>
      </p:sp>
      <p:sp>
        <p:nvSpPr>
          <p:cNvPr id="6148" name="Rectangle 4"/>
          <p:cNvSpPr>
            <a:spLocks noGrp="1" noChangeArrowheads="1"/>
          </p:cNvSpPr>
          <p:nvPr>
            <p:ph type="body" sz="half" idx="1"/>
          </p:nvPr>
        </p:nvSpPr>
        <p:spPr/>
        <p:txBody>
          <a:bodyPr>
            <a:normAutofit fontScale="85000" lnSpcReduction="20000"/>
          </a:bodyPr>
          <a:lstStyle/>
          <a:p>
            <a:r>
              <a:rPr lang="en-US" sz="3300" dirty="0" smtClean="0"/>
              <a:t>Isolate and Contain</a:t>
            </a:r>
          </a:p>
          <a:p>
            <a:pPr lvl="1"/>
            <a:r>
              <a:rPr lang="en-US" dirty="0" smtClean="0"/>
              <a:t>after 1,000 years of containment, &gt;99.9% of the initial radioactivity in vitrified high-level waste has decayed</a:t>
            </a:r>
          </a:p>
          <a:p>
            <a:r>
              <a:rPr lang="en-US" sz="3300" dirty="0" smtClean="0"/>
              <a:t>Controlled Release</a:t>
            </a:r>
          </a:p>
          <a:p>
            <a:pPr lvl="1"/>
            <a:r>
              <a:rPr lang="en-US" dirty="0" smtClean="0"/>
              <a:t>Maintain releases below appropriate health limits</a:t>
            </a:r>
          </a:p>
          <a:p>
            <a:pPr lvl="1"/>
            <a:r>
              <a:rPr lang="en-US" dirty="0" smtClean="0"/>
              <a:t>reliance on well-characterized engineered materials and well-understood natural processes</a:t>
            </a:r>
          </a:p>
          <a:p>
            <a:r>
              <a:rPr lang="en-US" sz="3000" dirty="0" smtClean="0"/>
              <a:t>Safety is not dependent on control</a:t>
            </a:r>
            <a:endParaRPr lang="en-US" sz="3000" dirty="0"/>
          </a:p>
        </p:txBody>
      </p:sp>
      <p:pic>
        <p:nvPicPr>
          <p:cNvPr id="6150" name="Picture 6"/>
          <p:cNvPicPr>
            <a:picLocks noGrp="1" noChangeAspect="1" noChangeArrowheads="1"/>
          </p:cNvPicPr>
          <p:nvPr>
            <p:ph sz="quarter" idx="2"/>
          </p:nvPr>
        </p:nvPicPr>
        <p:blipFill>
          <a:blip r:embed="rId4" cstate="print"/>
          <a:srcRect/>
          <a:stretch>
            <a:fillRect/>
          </a:stretch>
        </p:blipFill>
        <p:spPr>
          <a:xfrm>
            <a:off x="4867275" y="1600200"/>
            <a:ext cx="3598863" cy="2185988"/>
          </a:xfrm>
          <a:noFill/>
          <a:ln/>
        </p:spPr>
      </p:pic>
      <p:pic>
        <p:nvPicPr>
          <p:cNvPr id="6151" name="Picture 7"/>
          <p:cNvPicPr>
            <a:picLocks noGrp="1" noChangeAspect="1" noChangeArrowheads="1"/>
          </p:cNvPicPr>
          <p:nvPr>
            <p:ph sz="quarter" idx="3"/>
          </p:nvPr>
        </p:nvPicPr>
        <p:blipFill>
          <a:blip r:embed="rId5" cstate="print"/>
          <a:srcRect/>
          <a:stretch>
            <a:fillRect/>
          </a:stretch>
        </p:blipFill>
        <p:spPr>
          <a:xfrm>
            <a:off x="4814888" y="3938588"/>
            <a:ext cx="3703637" cy="2187575"/>
          </a:xfrm>
          <a:noFill/>
          <a:ln/>
        </p:spPr>
      </p:pic>
      <p:sp>
        <p:nvSpPr>
          <p:cNvPr id="6" name="TextBox 5"/>
          <p:cNvSpPr txBox="1"/>
          <p:nvPr/>
        </p:nvSpPr>
        <p:spPr>
          <a:xfrm>
            <a:off x="1981200" y="6248400"/>
            <a:ext cx="4800600" cy="369332"/>
          </a:xfrm>
          <a:prstGeom prst="rect">
            <a:avLst/>
          </a:prstGeom>
          <a:noFill/>
        </p:spPr>
        <p:txBody>
          <a:bodyPr wrap="square" rtlCol="0">
            <a:spAutoFit/>
          </a:bodyPr>
          <a:lstStyle/>
          <a:p>
            <a:r>
              <a:rPr lang="en-US" dirty="0" smtClean="0"/>
              <a:t>New ICRP publication on disposal is pending</a:t>
            </a:r>
            <a:endParaRPr lang="en-US" dirty="0"/>
          </a:p>
        </p:txBody>
      </p:sp>
      <p:pic>
        <p:nvPicPr>
          <p:cNvPr id="7" name="Picture 6" descr="cid:3345451573_25166172"/>
          <p:cNvPicPr/>
          <p:nvPr/>
        </p:nvPicPr>
        <p:blipFill>
          <a:blip r:embed="rId6"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8" name="0800 fri firths kozak ba289.wav">
            <a:hlinkClick r:id="" action="ppaction://media"/>
          </p:cNvPr>
          <p:cNvPicPr>
            <a:picLocks noRot="1" noChangeAspect="1"/>
          </p:cNvPicPr>
          <p:nvPr>
            <a:audioFile r:link="rId1"/>
          </p:nvPr>
        </p:nvPicPr>
        <p:blipFill>
          <a:blip r:embed="rId7" cstate="print"/>
          <a:stretch>
            <a:fillRect/>
          </a:stretch>
        </p:blipFill>
        <p:spPr>
          <a:xfrm>
            <a:off x="8696325" y="6410325"/>
            <a:ext cx="304800" cy="304800"/>
          </a:xfrm>
          <a:prstGeom prst="rect">
            <a:avLst/>
          </a:prstGeom>
        </p:spPr>
      </p:pic>
    </p:spTree>
  </p:cSld>
  <p:clrMapOvr>
    <a:masterClrMapping/>
  </p:clrMapOvr>
  <p:transition advTm="11860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8"/>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8" name="Rectangle 8"/>
          <p:cNvSpPr>
            <a:spLocks noGrp="1" noChangeArrowheads="1"/>
          </p:cNvSpPr>
          <p:nvPr>
            <p:ph type="title"/>
          </p:nvPr>
        </p:nvSpPr>
        <p:spPr/>
        <p:txBody>
          <a:bodyPr/>
          <a:lstStyle/>
          <a:p>
            <a:r>
              <a:rPr lang="en-US" dirty="0" smtClean="0"/>
              <a:t>The Disposal System</a:t>
            </a:r>
            <a:endParaRPr lang="en-US" dirty="0"/>
          </a:p>
        </p:txBody>
      </p:sp>
      <p:sp>
        <p:nvSpPr>
          <p:cNvPr id="5129" name="Rectangle 9"/>
          <p:cNvSpPr>
            <a:spLocks noGrp="1" noChangeArrowheads="1"/>
          </p:cNvSpPr>
          <p:nvPr>
            <p:ph type="body" sz="half" idx="1"/>
          </p:nvPr>
        </p:nvSpPr>
        <p:spPr>
          <a:xfrm>
            <a:off x="228600" y="1600200"/>
            <a:ext cx="4038600" cy="4525963"/>
          </a:xfrm>
        </p:spPr>
        <p:txBody>
          <a:bodyPr>
            <a:normAutofit fontScale="77500" lnSpcReduction="20000"/>
          </a:bodyPr>
          <a:lstStyle/>
          <a:p>
            <a:r>
              <a:rPr lang="en-US" sz="2800" dirty="0" smtClean="0"/>
              <a:t>Waste</a:t>
            </a:r>
          </a:p>
          <a:p>
            <a:pPr lvl="1"/>
            <a:r>
              <a:rPr lang="en-US" dirty="0" smtClean="0"/>
              <a:t>Long lived actinides </a:t>
            </a:r>
          </a:p>
          <a:p>
            <a:pPr lvl="1"/>
            <a:r>
              <a:rPr lang="en-US" dirty="0" smtClean="0"/>
              <a:t>Long lived fission products</a:t>
            </a:r>
          </a:p>
          <a:p>
            <a:r>
              <a:rPr lang="en-US" sz="2800" dirty="0" smtClean="0"/>
              <a:t>Engineered </a:t>
            </a:r>
            <a:r>
              <a:rPr lang="en-US" sz="2800" dirty="0"/>
              <a:t>Barriers</a:t>
            </a:r>
          </a:p>
          <a:p>
            <a:pPr lvl="1"/>
            <a:r>
              <a:rPr lang="en-US" sz="2400" dirty="0"/>
              <a:t>Waste Form</a:t>
            </a:r>
          </a:p>
          <a:p>
            <a:pPr lvl="1"/>
            <a:r>
              <a:rPr lang="en-US" sz="2400" dirty="0"/>
              <a:t>Cladding/Pour Vessel</a:t>
            </a:r>
          </a:p>
          <a:p>
            <a:pPr lvl="1"/>
            <a:r>
              <a:rPr lang="en-US" sz="2400" dirty="0"/>
              <a:t>Container or Canister</a:t>
            </a:r>
          </a:p>
          <a:p>
            <a:pPr lvl="1"/>
            <a:r>
              <a:rPr lang="en-US" sz="2400" dirty="0"/>
              <a:t>Stabilizers</a:t>
            </a:r>
          </a:p>
          <a:p>
            <a:pPr lvl="1"/>
            <a:r>
              <a:rPr lang="en-US" sz="2400" dirty="0"/>
              <a:t>Buffers and Backfills</a:t>
            </a:r>
          </a:p>
          <a:p>
            <a:r>
              <a:rPr lang="en-US" sz="2800" dirty="0"/>
              <a:t>Natural </a:t>
            </a:r>
            <a:r>
              <a:rPr lang="en-US" sz="2800" dirty="0" smtClean="0"/>
              <a:t>Barriers</a:t>
            </a:r>
          </a:p>
          <a:p>
            <a:pPr lvl="1"/>
            <a:r>
              <a:rPr lang="en-US" dirty="0" smtClean="0"/>
              <a:t>Geology</a:t>
            </a:r>
          </a:p>
          <a:p>
            <a:pPr lvl="1"/>
            <a:r>
              <a:rPr lang="en-US" dirty="0" smtClean="0"/>
              <a:t>Hydrology</a:t>
            </a:r>
          </a:p>
          <a:p>
            <a:r>
              <a:rPr lang="en-US" sz="2800" dirty="0" smtClean="0"/>
              <a:t>The Biosphere</a:t>
            </a:r>
            <a:endParaRPr lang="en-US" dirty="0" smtClean="0"/>
          </a:p>
          <a:p>
            <a:r>
              <a:rPr lang="en-US" sz="2800" dirty="0" smtClean="0"/>
              <a:t>Humans</a:t>
            </a:r>
            <a:endParaRPr lang="en-US" sz="2800" dirty="0"/>
          </a:p>
        </p:txBody>
      </p:sp>
      <p:pic>
        <p:nvPicPr>
          <p:cNvPr id="5131" name="Picture 11" descr="Safety barrier syst"/>
          <p:cNvPicPr>
            <a:picLocks noGrp="1" noChangeAspect="1" noChangeArrowheads="1"/>
          </p:cNvPicPr>
          <p:nvPr>
            <p:ph sz="half" idx="2"/>
          </p:nvPr>
        </p:nvPicPr>
        <p:blipFill>
          <a:blip r:embed="rId4" cstate="print"/>
          <a:srcRect/>
          <a:stretch>
            <a:fillRect/>
          </a:stretch>
        </p:blipFill>
        <p:spPr>
          <a:xfrm>
            <a:off x="5867400" y="1219200"/>
            <a:ext cx="2913063" cy="4525963"/>
          </a:xfrm>
          <a:noFill/>
          <a:ln/>
        </p:spPr>
      </p:pic>
      <p:pic>
        <p:nvPicPr>
          <p:cNvPr id="5" name="Picture 4" descr="cid:3345451573_25166172"/>
          <p:cNvPicPr/>
          <p:nvPr/>
        </p:nvPicPr>
        <p:blipFill>
          <a:blip r:embed="rId5"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grpSp>
        <p:nvGrpSpPr>
          <p:cNvPr id="9" name="Group 8"/>
          <p:cNvGrpSpPr/>
          <p:nvPr/>
        </p:nvGrpSpPr>
        <p:grpSpPr>
          <a:xfrm>
            <a:off x="3886200" y="1447800"/>
            <a:ext cx="1676400" cy="4548664"/>
            <a:chOff x="3886200" y="1447800"/>
            <a:chExt cx="1676400" cy="4548664"/>
          </a:xfrm>
        </p:grpSpPr>
        <p:sp>
          <p:nvSpPr>
            <p:cNvPr id="6" name="Down Arrow 5"/>
            <p:cNvSpPr/>
            <p:nvPr/>
          </p:nvSpPr>
          <p:spPr>
            <a:xfrm>
              <a:off x="4495800" y="2286000"/>
              <a:ext cx="304800" cy="2895600"/>
            </a:xfrm>
            <a:prstGeom prst="downArrow">
              <a:avLst/>
            </a:prstGeom>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p:cNvSpPr txBox="1"/>
            <p:nvPr/>
          </p:nvSpPr>
          <p:spPr>
            <a:xfrm>
              <a:off x="3886200" y="1447800"/>
              <a:ext cx="1524000" cy="738664"/>
            </a:xfrm>
            <a:prstGeom prst="rect">
              <a:avLst/>
            </a:prstGeom>
            <a:noFill/>
          </p:spPr>
          <p:txBody>
            <a:bodyPr wrap="square" rtlCol="0">
              <a:spAutoFit/>
            </a:bodyPr>
            <a:lstStyle/>
            <a:p>
              <a:pPr algn="ctr"/>
              <a:r>
                <a:rPr lang="en-US" sz="1400" dirty="0" smtClean="0">
                  <a:solidFill>
                    <a:srgbClr val="FF0000"/>
                  </a:solidFill>
                </a:rPr>
                <a:t>Stable, understood and predictable</a:t>
              </a:r>
              <a:endParaRPr lang="en-US" sz="1400" dirty="0">
                <a:solidFill>
                  <a:srgbClr val="FF0000"/>
                </a:solidFill>
              </a:endParaRPr>
            </a:p>
          </p:txBody>
        </p:sp>
        <p:sp>
          <p:nvSpPr>
            <p:cNvPr id="8" name="TextBox 7"/>
            <p:cNvSpPr txBox="1"/>
            <p:nvPr/>
          </p:nvSpPr>
          <p:spPr>
            <a:xfrm>
              <a:off x="3886200" y="5257800"/>
              <a:ext cx="1676400" cy="738664"/>
            </a:xfrm>
            <a:prstGeom prst="rect">
              <a:avLst/>
            </a:prstGeom>
            <a:noFill/>
          </p:spPr>
          <p:txBody>
            <a:bodyPr wrap="square" rtlCol="0">
              <a:spAutoFit/>
            </a:bodyPr>
            <a:lstStyle/>
            <a:p>
              <a:pPr algn="ctr"/>
              <a:r>
                <a:rPr lang="en-US" sz="1400" dirty="0" smtClean="0">
                  <a:solidFill>
                    <a:srgbClr val="FF0000"/>
                  </a:solidFill>
                </a:rPr>
                <a:t>Unstable, poorly understood, and unpredictable</a:t>
              </a:r>
              <a:endParaRPr lang="en-US" sz="1400" dirty="0">
                <a:solidFill>
                  <a:srgbClr val="FF0000"/>
                </a:solidFill>
              </a:endParaRPr>
            </a:p>
          </p:txBody>
        </p:sp>
      </p:grpSp>
      <p:pic>
        <p:nvPicPr>
          <p:cNvPr id="10" name="0800 fri firths kozak ba307.wav">
            <a:hlinkClick r:id="" action="ppaction://media"/>
          </p:cNvPr>
          <p:cNvPicPr>
            <a:picLocks noRot="1" noChangeAspect="1"/>
          </p:cNvPicPr>
          <p:nvPr>
            <a:audioFile r:link="rId2"/>
          </p:nvPr>
        </p:nvPicPr>
        <p:blipFill>
          <a:blip r:embed="rId6" cstate="print"/>
          <a:stretch>
            <a:fillRect/>
          </a:stretch>
        </p:blipFill>
        <p:spPr>
          <a:xfrm>
            <a:off x="8696325" y="6410325"/>
            <a:ext cx="304800" cy="304800"/>
          </a:xfrm>
          <a:prstGeom prst="rect">
            <a:avLst/>
          </a:prstGeom>
        </p:spPr>
      </p:pic>
    </p:spTree>
    <p:custDataLst>
      <p:tags r:id="rId1"/>
    </p:custDataLst>
  </p:cSld>
  <p:clrMapOvr>
    <a:masterClrMapping/>
  </p:clrMapOvr>
  <p:transition advTm="19396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2" fill="hold" display="0">
                  <p:stCondLst>
                    <p:cond delay="indefinite"/>
                  </p:stCondLst>
                  <p:endCondLst>
                    <p:cond evt="onPrev" delay="0">
                      <p:tgtEl>
                        <p:sldTgt/>
                      </p:tgtEl>
                    </p:cond>
                    <p:cond evt="onStopAudio" delay="0">
                      <p:tgtEl>
                        <p:sldTgt/>
                      </p:tgtEl>
                    </p:cond>
                  </p:endCondLst>
                </p:cTn>
                <p:tgtEl>
                  <p:spTgt spid="10"/>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issue of time</a:t>
            </a:r>
            <a:endParaRPr lang="en-US" dirty="0"/>
          </a:p>
        </p:txBody>
      </p:sp>
      <p:sp>
        <p:nvSpPr>
          <p:cNvPr id="4" name="Text Placeholder 3"/>
          <p:cNvSpPr>
            <a:spLocks noGrp="1"/>
          </p:cNvSpPr>
          <p:nvPr>
            <p:ph type="body" sz="half" idx="1"/>
          </p:nvPr>
        </p:nvSpPr>
        <p:spPr/>
        <p:txBody>
          <a:bodyPr>
            <a:normAutofit/>
          </a:bodyPr>
          <a:lstStyle/>
          <a:p>
            <a:r>
              <a:rPr lang="en-US" sz="2400" dirty="0" smtClean="0"/>
              <a:t>As the assessment looks farther into  the future, more uncertainties arise</a:t>
            </a:r>
          </a:p>
          <a:p>
            <a:r>
              <a:rPr lang="en-US" sz="2400" dirty="0" smtClean="0"/>
              <a:t>Changes in lifestyles, habits, and even genetics</a:t>
            </a:r>
          </a:p>
          <a:p>
            <a:r>
              <a:rPr lang="en-US" sz="2400" dirty="0" smtClean="0"/>
              <a:t>There is the danger to turn the assessment into science fiction</a:t>
            </a:r>
          </a:p>
          <a:p>
            <a:r>
              <a:rPr lang="en-US" sz="2400" dirty="0" smtClean="0"/>
              <a:t>How can we resolve this?</a:t>
            </a:r>
          </a:p>
        </p:txBody>
      </p:sp>
      <p:pic>
        <p:nvPicPr>
          <p:cNvPr id="6" name="Content Placeholder 5" descr="homo_ergaster_erectus_img2.jpg"/>
          <p:cNvPicPr>
            <a:picLocks noGrp="1" noChangeAspect="1"/>
          </p:cNvPicPr>
          <p:nvPr>
            <p:ph sz="quarter" idx="2"/>
          </p:nvPr>
        </p:nvPicPr>
        <p:blipFill>
          <a:blip r:embed="rId4" cstate="print"/>
          <a:stretch>
            <a:fillRect/>
          </a:stretch>
        </p:blipFill>
        <p:spPr>
          <a:xfrm>
            <a:off x="5181600" y="1295400"/>
            <a:ext cx="2286000" cy="1905000"/>
          </a:xfrm>
        </p:spPr>
      </p:pic>
      <p:pic>
        <p:nvPicPr>
          <p:cNvPr id="7" name="Content Placeholder 6" descr="FUTURE%20OF%20HUMAN%20EVOLUTION.jpg"/>
          <p:cNvPicPr>
            <a:picLocks noGrp="1" noChangeAspect="1"/>
          </p:cNvPicPr>
          <p:nvPr>
            <p:ph sz="quarter" idx="3"/>
          </p:nvPr>
        </p:nvPicPr>
        <p:blipFill>
          <a:blip r:embed="rId5" cstate="print"/>
          <a:stretch>
            <a:fillRect/>
          </a:stretch>
        </p:blipFill>
        <p:spPr>
          <a:xfrm>
            <a:off x="5334000" y="4038600"/>
            <a:ext cx="2132761" cy="2187575"/>
          </a:xfrm>
        </p:spPr>
      </p:pic>
      <p:sp>
        <p:nvSpPr>
          <p:cNvPr id="8" name="TextBox 7"/>
          <p:cNvSpPr txBox="1"/>
          <p:nvPr/>
        </p:nvSpPr>
        <p:spPr>
          <a:xfrm>
            <a:off x="5181600" y="3276600"/>
            <a:ext cx="3352800" cy="646331"/>
          </a:xfrm>
          <a:prstGeom prst="rect">
            <a:avLst/>
          </a:prstGeom>
          <a:noFill/>
        </p:spPr>
        <p:txBody>
          <a:bodyPr wrap="square" rtlCol="0">
            <a:spAutoFit/>
          </a:bodyPr>
          <a:lstStyle/>
          <a:p>
            <a:r>
              <a:rPr lang="en-US" dirty="0" smtClean="0"/>
              <a:t>The “Representative Person” 300,000 years ago</a:t>
            </a:r>
            <a:endParaRPr lang="en-US" dirty="0"/>
          </a:p>
        </p:txBody>
      </p:sp>
      <p:sp>
        <p:nvSpPr>
          <p:cNvPr id="9" name="TextBox 8"/>
          <p:cNvSpPr txBox="1"/>
          <p:nvPr/>
        </p:nvSpPr>
        <p:spPr>
          <a:xfrm>
            <a:off x="5105400" y="6172200"/>
            <a:ext cx="3581400" cy="923330"/>
          </a:xfrm>
          <a:prstGeom prst="rect">
            <a:avLst/>
          </a:prstGeom>
          <a:noFill/>
        </p:spPr>
        <p:txBody>
          <a:bodyPr wrap="square" rtlCol="0">
            <a:spAutoFit/>
          </a:bodyPr>
          <a:lstStyle/>
          <a:p>
            <a:r>
              <a:rPr lang="en-US" dirty="0" smtClean="0"/>
              <a:t>The “Representative Person” 300,000 years from now?</a:t>
            </a:r>
          </a:p>
          <a:p>
            <a:endParaRPr lang="en-US" dirty="0"/>
          </a:p>
        </p:txBody>
      </p:sp>
      <p:pic>
        <p:nvPicPr>
          <p:cNvPr id="10" name="Picture 9" descr="cid:3345451573_25166172"/>
          <p:cNvPicPr/>
          <p:nvPr/>
        </p:nvPicPr>
        <p:blipFill>
          <a:blip r:embed="rId6" cstate="print"/>
          <a:srcRect/>
          <a:stretch>
            <a:fillRect/>
          </a:stretch>
        </p:blipFill>
        <p:spPr bwMode="auto">
          <a:xfrm>
            <a:off x="8001000" y="6172200"/>
            <a:ext cx="1000125" cy="504825"/>
          </a:xfrm>
          <a:prstGeom prst="rect">
            <a:avLst/>
          </a:prstGeom>
          <a:ln>
            <a:noFill/>
          </a:ln>
          <a:effectLst>
            <a:outerShdw blurRad="292100" dist="139700" dir="2700000" algn="tl" rotWithShape="0">
              <a:srgbClr val="333333">
                <a:alpha val="65000"/>
              </a:srgbClr>
            </a:outerShdw>
          </a:effectLst>
        </p:spPr>
      </p:pic>
      <p:sp>
        <p:nvSpPr>
          <p:cNvPr id="11" name="TextBox 10"/>
          <p:cNvSpPr txBox="1"/>
          <p:nvPr/>
        </p:nvSpPr>
        <p:spPr>
          <a:xfrm>
            <a:off x="838200" y="5486400"/>
            <a:ext cx="3429000" cy="646331"/>
          </a:xfrm>
          <a:prstGeom prst="rect">
            <a:avLst/>
          </a:prstGeom>
          <a:noFill/>
        </p:spPr>
        <p:txBody>
          <a:bodyPr wrap="square" rtlCol="0">
            <a:spAutoFit/>
          </a:bodyPr>
          <a:lstStyle/>
          <a:p>
            <a:pPr algn="ctr"/>
            <a:r>
              <a:rPr lang="en-US" dirty="0" smtClean="0">
                <a:solidFill>
                  <a:srgbClr val="FF0000"/>
                </a:solidFill>
              </a:rPr>
              <a:t>Ignore it. Base analyses on present day habits.</a:t>
            </a:r>
            <a:endParaRPr lang="en-US" dirty="0">
              <a:solidFill>
                <a:srgbClr val="FF0000"/>
              </a:solidFill>
            </a:endParaRPr>
          </a:p>
        </p:txBody>
      </p:sp>
      <p:pic>
        <p:nvPicPr>
          <p:cNvPr id="12" name="0800 fri firths kozak ba279.wav">
            <a:hlinkClick r:id="" action="ppaction://media"/>
          </p:cNvPr>
          <p:cNvPicPr>
            <a:picLocks noRot="1" noChangeAspect="1"/>
          </p:cNvPicPr>
          <p:nvPr>
            <a:audioFile r:link="rId2"/>
          </p:nvPr>
        </p:nvPicPr>
        <p:blipFill>
          <a:blip r:embed="rId7" cstate="print"/>
          <a:stretch>
            <a:fillRect/>
          </a:stretch>
        </p:blipFill>
        <p:spPr>
          <a:xfrm>
            <a:off x="8696325" y="6410325"/>
            <a:ext cx="304800" cy="304800"/>
          </a:xfrm>
          <a:prstGeom prst="rect">
            <a:avLst/>
          </a:prstGeom>
        </p:spPr>
      </p:pic>
    </p:spTree>
    <p:custDataLst>
      <p:tags r:id="rId1"/>
    </p:custDataLst>
  </p:cSld>
  <p:clrMapOvr>
    <a:masterClrMapping/>
  </p:clrMapOvr>
  <p:transition advTm="24520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2"/>
                                        </p:tgtEl>
                                      </p:cBhvr>
                                    </p:cmd>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11">
                                            <p:txEl>
                                              <p:pRg st="0" end="0"/>
                                            </p:txEl>
                                          </p:spTgt>
                                        </p:tgtEl>
                                        <p:attrNameLst>
                                          <p:attrName>style.visibility</p:attrName>
                                        </p:attrNameLst>
                                      </p:cBhvr>
                                      <p:to>
                                        <p:strVal val="visible"/>
                                      </p:to>
                                    </p:set>
                                    <p:anim calcmode="lin" valueType="num">
                                      <p:cBhvr additive="base">
                                        <p:cTn id="11"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13" fill="hold" display="0">
                  <p:stCondLst>
                    <p:cond delay="indefinite"/>
                  </p:stCondLst>
                  <p:endCondLst>
                    <p:cond evt="onPrev" delay="0">
                      <p:tgtEl>
                        <p:sldTgt/>
                      </p:tgtEl>
                    </p:cond>
                    <p:cond evt="onStopAudio" delay="0">
                      <p:tgtEl>
                        <p:sldTgt/>
                      </p:tgtEl>
                    </p:cond>
                  </p:endCondLst>
                </p:cTn>
                <p:tgtEl>
                  <p:spTgt spid="12"/>
                </p:tgtEl>
              </p:cMediaNode>
            </p:audio>
          </p:childTnLst>
        </p:cTn>
      </p:par>
    </p:tnLst>
    <p:bldLst>
      <p:bldP spid="11" grpId="0" build="allAtOnce"/>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do the results mean?</a:t>
            </a:r>
            <a:endParaRPr lang="en-US" dirty="0"/>
          </a:p>
        </p:txBody>
      </p:sp>
      <p:sp>
        <p:nvSpPr>
          <p:cNvPr id="3" name="Text Placeholder 2"/>
          <p:cNvSpPr>
            <a:spLocks noGrp="1"/>
          </p:cNvSpPr>
          <p:nvPr>
            <p:ph idx="1"/>
          </p:nvPr>
        </p:nvSpPr>
        <p:spPr/>
        <p:txBody>
          <a:bodyPr>
            <a:normAutofit fontScale="92500" lnSpcReduction="10000"/>
          </a:bodyPr>
          <a:lstStyle/>
          <a:p>
            <a:r>
              <a:rPr lang="en-US" dirty="0" smtClean="0"/>
              <a:t>As we go out in time, there is a progressively poorer correspondence between human actions and our assumptions</a:t>
            </a:r>
          </a:p>
          <a:p>
            <a:r>
              <a:rPr lang="en-US" dirty="0" smtClean="0"/>
              <a:t>No specific consensus on time frames</a:t>
            </a:r>
          </a:p>
          <a:p>
            <a:pPr lvl="1"/>
            <a:r>
              <a:rPr lang="en-US" dirty="0" smtClean="0"/>
              <a:t>Different countries address the issue in different ways</a:t>
            </a:r>
          </a:p>
          <a:p>
            <a:pPr lvl="1"/>
            <a:r>
              <a:rPr lang="en-US" dirty="0" smtClean="0"/>
              <a:t>All recognize the problem</a:t>
            </a:r>
          </a:p>
          <a:p>
            <a:r>
              <a:rPr lang="en-US" dirty="0" smtClean="0"/>
              <a:t>A typical approach</a:t>
            </a:r>
          </a:p>
          <a:p>
            <a:pPr lvl="1"/>
            <a:r>
              <a:rPr lang="en-US" dirty="0" smtClean="0"/>
              <a:t>Quantitative analysis for 1,000 – 10,000 year </a:t>
            </a:r>
            <a:r>
              <a:rPr lang="en-US" dirty="0" err="1" smtClean="0"/>
              <a:t>postclosure</a:t>
            </a:r>
            <a:endParaRPr lang="en-US" dirty="0" smtClean="0"/>
          </a:p>
          <a:p>
            <a:pPr lvl="1"/>
            <a:r>
              <a:rPr lang="en-US" dirty="0" smtClean="0"/>
              <a:t>More qualitative analysis for times &gt; 10,000 years</a:t>
            </a:r>
          </a:p>
          <a:p>
            <a:pPr lvl="2"/>
            <a:r>
              <a:rPr lang="en-US" dirty="0" smtClean="0"/>
              <a:t>Evaluation of peak dose or time cutoff?</a:t>
            </a:r>
          </a:p>
          <a:p>
            <a:pPr lvl="2"/>
            <a:r>
              <a:rPr lang="en-US" dirty="0" smtClean="0"/>
              <a:t>Comparisons with numerical criteria?</a:t>
            </a:r>
          </a:p>
          <a:p>
            <a:pPr lvl="2"/>
            <a:r>
              <a:rPr lang="en-US" dirty="0" smtClean="0"/>
              <a:t>Alternative indicators of performance?</a:t>
            </a:r>
          </a:p>
        </p:txBody>
      </p:sp>
      <p:pic>
        <p:nvPicPr>
          <p:cNvPr id="4" name="0800 fri firths kozak ba314.wav">
            <a:hlinkClick r:id="" action="ppaction://media"/>
          </p:cNvPr>
          <p:cNvPicPr>
            <a:picLocks noRot="1" noChangeAspect="1"/>
          </p:cNvPicPr>
          <p:nvPr>
            <a:audioFile r:link="rId1"/>
          </p:nvPr>
        </p:nvPicPr>
        <p:blipFill>
          <a:blip r:embed="rId3" cstate="print"/>
          <a:stretch>
            <a:fillRect/>
          </a:stretch>
        </p:blipFill>
        <p:spPr>
          <a:xfrm>
            <a:off x="8696325" y="6410325"/>
            <a:ext cx="304800" cy="304800"/>
          </a:xfrm>
          <a:prstGeom prst="rect">
            <a:avLst/>
          </a:prstGeom>
        </p:spPr>
      </p:pic>
    </p:spTree>
  </p:cSld>
  <p:clrMapOvr>
    <a:masterClrMapping/>
  </p:clrMapOvr>
  <p:transition advTm="3015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p:nvPr>
        </p:nvSpPr>
        <p:spPr>
          <a:xfrm>
            <a:off x="304800" y="152400"/>
            <a:ext cx="8301037" cy="1143000"/>
          </a:xfrm>
        </p:spPr>
        <p:txBody>
          <a:bodyPr/>
          <a:lstStyle/>
          <a:p>
            <a:r>
              <a:rPr lang="en-GB" sz="4100" dirty="0"/>
              <a:t>Introduction to Safety Assessment</a:t>
            </a:r>
            <a:endParaRPr lang="en-GB" dirty="0"/>
          </a:p>
        </p:txBody>
      </p:sp>
      <p:sp>
        <p:nvSpPr>
          <p:cNvPr id="69635" name="Rectangle 3"/>
          <p:cNvSpPr>
            <a:spLocks noGrp="1" noChangeArrowheads="1"/>
          </p:cNvSpPr>
          <p:nvPr>
            <p:ph type="body" idx="1"/>
          </p:nvPr>
        </p:nvSpPr>
        <p:spPr>
          <a:xfrm>
            <a:off x="282575" y="1295400"/>
            <a:ext cx="8593138" cy="4876800"/>
          </a:xfrm>
        </p:spPr>
        <p:txBody>
          <a:bodyPr>
            <a:normAutofit lnSpcReduction="10000"/>
          </a:bodyPr>
          <a:lstStyle/>
          <a:p>
            <a:r>
              <a:rPr lang="en-GB" dirty="0"/>
              <a:t>What is a Safety Assessment?</a:t>
            </a:r>
          </a:p>
          <a:p>
            <a:pPr lvl="1"/>
            <a:r>
              <a:rPr lang="en-GB" sz="2400" dirty="0"/>
              <a:t>An iterative procedure to evaluate the safety of a disposal </a:t>
            </a:r>
            <a:r>
              <a:rPr lang="en-GB" sz="2400" dirty="0">
                <a:solidFill>
                  <a:srgbClr val="FF0000"/>
                </a:solidFill>
              </a:rPr>
              <a:t>system</a:t>
            </a:r>
            <a:r>
              <a:rPr lang="en-GB" sz="2400" dirty="0"/>
              <a:t> in terms of its potential impact on human health and the environment</a:t>
            </a:r>
          </a:p>
          <a:p>
            <a:pPr lvl="1"/>
            <a:r>
              <a:rPr lang="en-GB" sz="2400" dirty="0" smtClean="0"/>
              <a:t>Provide </a:t>
            </a:r>
            <a:r>
              <a:rPr lang="en-GB" sz="2400" dirty="0"/>
              <a:t>“reasonable assurance” </a:t>
            </a:r>
            <a:r>
              <a:rPr lang="en-GB" sz="2400" dirty="0" smtClean="0"/>
              <a:t>of safety within the associated activity</a:t>
            </a:r>
            <a:endParaRPr lang="en-GB" sz="2400" dirty="0"/>
          </a:p>
          <a:p>
            <a:pPr lvl="1"/>
            <a:r>
              <a:rPr lang="en-GB" sz="2400" dirty="0"/>
              <a:t>Generally it consists of:</a:t>
            </a:r>
          </a:p>
          <a:p>
            <a:pPr lvl="2"/>
            <a:r>
              <a:rPr lang="en-GB" sz="2000" dirty="0"/>
              <a:t>An estimate of system performance for all the situations selected that potentially impact on human health or the environment</a:t>
            </a:r>
          </a:p>
          <a:p>
            <a:pPr lvl="2"/>
            <a:r>
              <a:rPr lang="en-GB" sz="2000" dirty="0"/>
              <a:t>An evaluation of the level of confidence in the estimated performance</a:t>
            </a:r>
          </a:p>
          <a:p>
            <a:pPr lvl="2"/>
            <a:r>
              <a:rPr lang="en-GB" sz="2000" dirty="0"/>
              <a:t>An overall assessment of compliance with safety </a:t>
            </a:r>
            <a:r>
              <a:rPr lang="en-GB" sz="2000" dirty="0" smtClean="0"/>
              <a:t>requirements</a:t>
            </a:r>
          </a:p>
          <a:p>
            <a:pPr lvl="2"/>
            <a:r>
              <a:rPr lang="en-GB" sz="2000" dirty="0" smtClean="0"/>
              <a:t>Typically linked to design or management decisions</a:t>
            </a:r>
            <a:endParaRPr lang="en-GB" dirty="0"/>
          </a:p>
        </p:txBody>
      </p:sp>
      <p:pic>
        <p:nvPicPr>
          <p:cNvPr id="4" name="Picture 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5" name="0800 fri firths kozak ba263.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16288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5"/>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57200" y="685800"/>
            <a:ext cx="8229600" cy="1143000"/>
          </a:xfrm>
        </p:spPr>
        <p:txBody>
          <a:bodyPr lIns="84710" tIns="42355" rIns="84710" bIns="42355" anchor="t"/>
          <a:lstStyle/>
          <a:p>
            <a:r>
              <a:rPr lang="en-US" altLang="en-US" sz="3600" dirty="0"/>
              <a:t>Functional Types of </a:t>
            </a:r>
            <a:r>
              <a:rPr lang="en-US" altLang="en-US" sz="3600" dirty="0" smtClean="0"/>
              <a:t>Uncertainty</a:t>
            </a:r>
            <a:endParaRPr lang="en-US" altLang="en-US" sz="3600" dirty="0"/>
          </a:p>
        </p:txBody>
      </p:sp>
      <p:sp>
        <p:nvSpPr>
          <p:cNvPr id="59395" name="Oval 3"/>
          <p:cNvSpPr>
            <a:spLocks noChangeArrowheads="1"/>
          </p:cNvSpPr>
          <p:nvPr/>
        </p:nvSpPr>
        <p:spPr bwMode="auto">
          <a:xfrm>
            <a:off x="1763713" y="2192338"/>
            <a:ext cx="2466975" cy="1271587"/>
          </a:xfrm>
          <a:prstGeom prst="ellipse">
            <a:avLst/>
          </a:prstGeom>
          <a:solidFill>
            <a:srgbClr val="08DAF6"/>
          </a:solidFill>
          <a:ln w="12700">
            <a:solidFill>
              <a:schemeClr val="tx1"/>
            </a:solidFill>
            <a:round/>
            <a:headEnd/>
            <a:tailEnd/>
          </a:ln>
          <a:effectLst/>
        </p:spPr>
        <p:txBody>
          <a:bodyPr wrap="none" anchor="ctr"/>
          <a:lstStyle/>
          <a:p>
            <a:endParaRPr lang="en-US"/>
          </a:p>
        </p:txBody>
      </p:sp>
      <p:sp>
        <p:nvSpPr>
          <p:cNvPr id="59396" name="Oval 4"/>
          <p:cNvSpPr>
            <a:spLocks noChangeArrowheads="1"/>
          </p:cNvSpPr>
          <p:nvPr/>
        </p:nvSpPr>
        <p:spPr bwMode="auto">
          <a:xfrm>
            <a:off x="5076825" y="2192338"/>
            <a:ext cx="2468563" cy="1271587"/>
          </a:xfrm>
          <a:prstGeom prst="ellipse">
            <a:avLst/>
          </a:prstGeom>
          <a:solidFill>
            <a:srgbClr val="08DAF6"/>
          </a:solidFill>
          <a:ln w="12700">
            <a:solidFill>
              <a:schemeClr val="tx1"/>
            </a:solidFill>
            <a:round/>
            <a:headEnd/>
            <a:tailEnd/>
          </a:ln>
          <a:effectLst/>
        </p:spPr>
        <p:txBody>
          <a:bodyPr wrap="none" anchor="ctr"/>
          <a:lstStyle/>
          <a:p>
            <a:endParaRPr lang="en-US"/>
          </a:p>
        </p:txBody>
      </p:sp>
      <p:sp>
        <p:nvSpPr>
          <p:cNvPr id="59397" name="Oval 5"/>
          <p:cNvSpPr>
            <a:spLocks noChangeArrowheads="1"/>
          </p:cNvSpPr>
          <p:nvPr/>
        </p:nvSpPr>
        <p:spPr bwMode="auto">
          <a:xfrm>
            <a:off x="3455988" y="3959225"/>
            <a:ext cx="2466975" cy="1273175"/>
          </a:xfrm>
          <a:prstGeom prst="ellipse">
            <a:avLst/>
          </a:prstGeom>
          <a:solidFill>
            <a:srgbClr val="08DAF6"/>
          </a:solidFill>
          <a:ln w="12700">
            <a:solidFill>
              <a:schemeClr val="tx1"/>
            </a:solidFill>
            <a:round/>
            <a:headEnd/>
            <a:tailEnd/>
          </a:ln>
          <a:effectLst/>
        </p:spPr>
        <p:txBody>
          <a:bodyPr wrap="none" anchor="ctr"/>
          <a:lstStyle/>
          <a:p>
            <a:endParaRPr lang="en-US"/>
          </a:p>
        </p:txBody>
      </p:sp>
      <p:sp>
        <p:nvSpPr>
          <p:cNvPr id="59398" name="Text Box 6"/>
          <p:cNvSpPr txBox="1">
            <a:spLocks noChangeArrowheads="1"/>
          </p:cNvSpPr>
          <p:nvPr/>
        </p:nvSpPr>
        <p:spPr bwMode="auto">
          <a:xfrm>
            <a:off x="1974850" y="2474913"/>
            <a:ext cx="2044700" cy="608757"/>
          </a:xfrm>
          <a:prstGeom prst="rect">
            <a:avLst/>
          </a:prstGeom>
          <a:noFill/>
          <a:ln w="12700">
            <a:noFill/>
            <a:miter lim="800000"/>
            <a:headEnd/>
            <a:tailEnd/>
          </a:ln>
          <a:effectLst/>
        </p:spPr>
        <p:txBody>
          <a:bodyPr lIns="84710" tIns="42355" rIns="84710" bIns="42355">
            <a:spAutoFit/>
          </a:bodyPr>
          <a:lstStyle/>
          <a:p>
            <a:pPr algn="ctr" defTabSz="847725">
              <a:spcBef>
                <a:spcPct val="50000"/>
              </a:spcBef>
            </a:pPr>
            <a:r>
              <a:rPr lang="en-US" altLang="en-US" sz="1700">
                <a:effectLst/>
              </a:rPr>
              <a:t>FUTURE UNCERTAINTIES</a:t>
            </a:r>
            <a:endParaRPr lang="en-US" altLang="en-US" sz="1700" b="0">
              <a:effectLst/>
            </a:endParaRPr>
          </a:p>
        </p:txBody>
      </p:sp>
      <p:sp>
        <p:nvSpPr>
          <p:cNvPr id="59399" name="Text Box 7"/>
          <p:cNvSpPr txBox="1">
            <a:spLocks noChangeArrowheads="1"/>
          </p:cNvSpPr>
          <p:nvPr/>
        </p:nvSpPr>
        <p:spPr bwMode="auto">
          <a:xfrm>
            <a:off x="5359400" y="2544763"/>
            <a:ext cx="1974850" cy="608757"/>
          </a:xfrm>
          <a:prstGeom prst="rect">
            <a:avLst/>
          </a:prstGeom>
          <a:noFill/>
          <a:ln w="12700">
            <a:noFill/>
            <a:miter lim="800000"/>
            <a:headEnd/>
            <a:tailEnd/>
          </a:ln>
          <a:effectLst/>
        </p:spPr>
        <p:txBody>
          <a:bodyPr lIns="84710" tIns="42355" rIns="84710" bIns="42355">
            <a:spAutoFit/>
          </a:bodyPr>
          <a:lstStyle/>
          <a:p>
            <a:pPr algn="ctr" defTabSz="847725">
              <a:spcBef>
                <a:spcPct val="50000"/>
              </a:spcBef>
            </a:pPr>
            <a:r>
              <a:rPr lang="en-US" altLang="en-US" sz="1700">
                <a:effectLst/>
              </a:rPr>
              <a:t>MODEL UNCERTAINTIES</a:t>
            </a:r>
            <a:endParaRPr lang="en-US" altLang="en-US" sz="1500" b="0">
              <a:effectLst/>
            </a:endParaRPr>
          </a:p>
        </p:txBody>
      </p:sp>
      <p:sp>
        <p:nvSpPr>
          <p:cNvPr id="59400" name="Text Box 8"/>
          <p:cNvSpPr txBox="1">
            <a:spLocks noChangeArrowheads="1"/>
          </p:cNvSpPr>
          <p:nvPr/>
        </p:nvSpPr>
        <p:spPr bwMode="auto">
          <a:xfrm>
            <a:off x="3667125" y="4313238"/>
            <a:ext cx="2116138" cy="608757"/>
          </a:xfrm>
          <a:prstGeom prst="rect">
            <a:avLst/>
          </a:prstGeom>
          <a:noFill/>
          <a:ln w="12700">
            <a:noFill/>
            <a:miter lim="800000"/>
            <a:headEnd/>
            <a:tailEnd/>
          </a:ln>
          <a:effectLst/>
        </p:spPr>
        <p:txBody>
          <a:bodyPr lIns="84710" tIns="42355" rIns="84710" bIns="42355">
            <a:spAutoFit/>
          </a:bodyPr>
          <a:lstStyle/>
          <a:p>
            <a:pPr algn="ctr" defTabSz="847725">
              <a:spcBef>
                <a:spcPct val="50000"/>
              </a:spcBef>
            </a:pPr>
            <a:r>
              <a:rPr lang="en-US" altLang="en-US" sz="1700">
                <a:effectLst/>
              </a:rPr>
              <a:t>PARAMETER UNCERTANTIES</a:t>
            </a:r>
          </a:p>
        </p:txBody>
      </p:sp>
      <p:cxnSp>
        <p:nvCxnSpPr>
          <p:cNvPr id="59401" name="AutoShape 9"/>
          <p:cNvCxnSpPr>
            <a:cxnSpLocks noChangeShapeType="1"/>
            <a:stCxn id="59395" idx="5"/>
            <a:endCxn id="59397" idx="0"/>
          </p:cNvCxnSpPr>
          <p:nvPr/>
        </p:nvCxnSpPr>
        <p:spPr bwMode="auto">
          <a:xfrm>
            <a:off x="3868738" y="3278188"/>
            <a:ext cx="820737" cy="681037"/>
          </a:xfrm>
          <a:prstGeom prst="straightConnector1">
            <a:avLst/>
          </a:prstGeom>
          <a:noFill/>
          <a:ln w="28575">
            <a:solidFill>
              <a:schemeClr val="tx1"/>
            </a:solidFill>
            <a:round/>
            <a:headEnd/>
            <a:tailEnd/>
          </a:ln>
          <a:effectLst/>
        </p:spPr>
      </p:cxnSp>
      <p:cxnSp>
        <p:nvCxnSpPr>
          <p:cNvPr id="59402" name="AutoShape 10"/>
          <p:cNvCxnSpPr>
            <a:cxnSpLocks noChangeShapeType="1"/>
            <a:stCxn id="59397" idx="0"/>
            <a:endCxn id="59396" idx="3"/>
          </p:cNvCxnSpPr>
          <p:nvPr/>
        </p:nvCxnSpPr>
        <p:spPr bwMode="auto">
          <a:xfrm flipV="1">
            <a:off x="4689475" y="3278188"/>
            <a:ext cx="749300" cy="681037"/>
          </a:xfrm>
          <a:prstGeom prst="straightConnector1">
            <a:avLst/>
          </a:prstGeom>
          <a:noFill/>
          <a:ln w="28575">
            <a:solidFill>
              <a:schemeClr val="tx1"/>
            </a:solidFill>
            <a:round/>
            <a:headEnd/>
            <a:tailEnd/>
          </a:ln>
          <a:effectLst/>
        </p:spPr>
      </p:cxnSp>
      <p:cxnSp>
        <p:nvCxnSpPr>
          <p:cNvPr id="59403" name="AutoShape 11"/>
          <p:cNvCxnSpPr>
            <a:cxnSpLocks noChangeShapeType="1"/>
          </p:cNvCxnSpPr>
          <p:nvPr/>
        </p:nvCxnSpPr>
        <p:spPr bwMode="auto">
          <a:xfrm flipH="1">
            <a:off x="3810000" y="3276600"/>
            <a:ext cx="1570037" cy="0"/>
          </a:xfrm>
          <a:prstGeom prst="straightConnector1">
            <a:avLst/>
          </a:prstGeom>
          <a:noFill/>
          <a:ln w="28575">
            <a:solidFill>
              <a:schemeClr val="tx1"/>
            </a:solidFill>
            <a:round/>
            <a:headEnd/>
            <a:tailEnd/>
          </a:ln>
          <a:effectLst/>
        </p:spPr>
      </p:cxnSp>
      <p:sp>
        <p:nvSpPr>
          <p:cNvPr id="59404" name="Text Box 12"/>
          <p:cNvSpPr txBox="1">
            <a:spLocks noChangeArrowheads="1"/>
          </p:cNvSpPr>
          <p:nvPr/>
        </p:nvSpPr>
        <p:spPr bwMode="auto">
          <a:xfrm>
            <a:off x="1481138" y="5584825"/>
            <a:ext cx="6488112" cy="652463"/>
          </a:xfrm>
          <a:prstGeom prst="rect">
            <a:avLst/>
          </a:prstGeom>
          <a:noFill/>
          <a:ln w="12700">
            <a:noFill/>
            <a:miter lim="800000"/>
            <a:headEnd/>
            <a:tailEnd/>
          </a:ln>
          <a:effectLst/>
        </p:spPr>
        <p:txBody>
          <a:bodyPr lIns="84710" tIns="42355" rIns="84710" bIns="42355">
            <a:spAutoFit/>
          </a:bodyPr>
          <a:lstStyle/>
          <a:p>
            <a:pPr algn="ctr" defTabSz="847725">
              <a:spcBef>
                <a:spcPct val="50000"/>
              </a:spcBef>
            </a:pPr>
            <a:r>
              <a:rPr lang="en-US" altLang="en-US" sz="1500" dirty="0">
                <a:solidFill>
                  <a:srgbClr val="FFFFF7"/>
                </a:solidFill>
                <a:effectLst/>
              </a:rPr>
              <a:t>These are all intertwined</a:t>
            </a:r>
          </a:p>
          <a:p>
            <a:pPr algn="ctr" defTabSz="847725">
              <a:spcBef>
                <a:spcPct val="50000"/>
              </a:spcBef>
            </a:pPr>
            <a:r>
              <a:rPr lang="en-US" altLang="en-US" sz="1500" dirty="0">
                <a:solidFill>
                  <a:srgbClr val="FFFFF7"/>
                </a:solidFill>
                <a:effectLst/>
              </a:rPr>
              <a:t>Functional types relate to implementation in safety assessment</a:t>
            </a:r>
            <a:endParaRPr lang="en-US" altLang="en-US" sz="1500" b="0" dirty="0">
              <a:solidFill>
                <a:schemeClr val="tx1"/>
              </a:solidFill>
              <a:effectLst/>
            </a:endParaRPr>
          </a:p>
        </p:txBody>
      </p:sp>
      <p:sp>
        <p:nvSpPr>
          <p:cNvPr id="13" name="TextBox 12"/>
          <p:cNvSpPr txBox="1"/>
          <p:nvPr/>
        </p:nvSpPr>
        <p:spPr>
          <a:xfrm>
            <a:off x="990600" y="5410200"/>
            <a:ext cx="8153400" cy="369332"/>
          </a:xfrm>
          <a:prstGeom prst="rect">
            <a:avLst/>
          </a:prstGeom>
          <a:noFill/>
        </p:spPr>
        <p:txBody>
          <a:bodyPr wrap="square" rtlCol="0">
            <a:spAutoFit/>
          </a:bodyPr>
          <a:lstStyle/>
          <a:p>
            <a:r>
              <a:rPr lang="en-US" altLang="en-US" dirty="0" smtClean="0"/>
              <a:t>Safety assessment provides a tool to address these to help make decisions</a:t>
            </a:r>
            <a:endParaRPr lang="en-US" dirty="0"/>
          </a:p>
        </p:txBody>
      </p:sp>
      <p:pic>
        <p:nvPicPr>
          <p:cNvPr id="14" name="Picture 13" descr="cid:3345451573_25166172"/>
          <p:cNvPicPr/>
          <p:nvPr/>
        </p:nvPicPr>
        <p:blipFill>
          <a:blip r:embed="rId4" cstate="print"/>
          <a:srcRect/>
          <a:stretch>
            <a:fillRect/>
          </a:stretch>
        </p:blipFill>
        <p:spPr bwMode="auto">
          <a:xfrm>
            <a:off x="7772400" y="6096000"/>
            <a:ext cx="1000125" cy="504825"/>
          </a:xfrm>
          <a:prstGeom prst="rect">
            <a:avLst/>
          </a:prstGeom>
          <a:ln>
            <a:noFill/>
          </a:ln>
          <a:effectLst>
            <a:outerShdw blurRad="292100" dist="139700" dir="2700000" algn="tl" rotWithShape="0">
              <a:srgbClr val="333333">
                <a:alpha val="65000"/>
              </a:srgbClr>
            </a:outerShdw>
          </a:effectLst>
        </p:spPr>
      </p:pic>
      <p:pic>
        <p:nvPicPr>
          <p:cNvPr id="15" name="0800 fri firths kozak ba265.wav">
            <a:hlinkClick r:id="" action="ppaction://media"/>
          </p:cNvPr>
          <p:cNvPicPr>
            <a:picLocks noRot="1" noChangeAspect="1"/>
          </p:cNvPicPr>
          <p:nvPr>
            <a:audioFile r:link="rId1"/>
          </p:nvPr>
        </p:nvPicPr>
        <p:blipFill>
          <a:blip r:embed="rId5" cstate="print"/>
          <a:stretch>
            <a:fillRect/>
          </a:stretch>
        </p:blipFill>
        <p:spPr>
          <a:xfrm>
            <a:off x="8696325" y="6410325"/>
            <a:ext cx="304800" cy="304800"/>
          </a:xfrm>
          <a:prstGeom prst="rect">
            <a:avLst/>
          </a:prstGeom>
        </p:spPr>
      </p:pic>
    </p:spTree>
  </p:cSld>
  <p:clrMapOvr>
    <a:masterClrMapping/>
  </p:clrMapOvr>
  <p:transition advTm="8567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showWhenStopped="0">
                <p:cTn id="7" fill="hold" display="0">
                  <p:stCondLst>
                    <p:cond delay="indefinite"/>
                  </p:stCondLst>
                  <p:endCondLst>
                    <p:cond evt="onPrev" delay="0">
                      <p:tgtEl>
                        <p:sldTgt/>
                      </p:tgtEl>
                    </p:cond>
                    <p:cond evt="onStopAudio" delay="0">
                      <p:tgtEl>
                        <p:sldTgt/>
                      </p:tgtEl>
                    </p:cond>
                  </p:endCondLst>
                </p:cTn>
                <p:tgtEl>
                  <p:spTgt spid="15"/>
                </p:tgtEl>
              </p:cMediaNode>
            </p:audio>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72.9"/>
</p:tagLst>
</file>

<file path=ppt/tags/tag2.xml><?xml version="1.0" encoding="utf-8"?>
<p:tagLst xmlns:a="http://schemas.openxmlformats.org/drawingml/2006/main" xmlns:r="http://schemas.openxmlformats.org/officeDocument/2006/relationships" xmlns:p="http://schemas.openxmlformats.org/presentationml/2006/main">
  <p:tag name="TIMING" val="|115.7"/>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ntera1">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Intera1</Template>
  <TotalTime>692</TotalTime>
  <Words>2434</Words>
  <Application>Microsoft Office PowerPoint</Application>
  <PresentationFormat>On-screen Show (4:3)</PresentationFormat>
  <Paragraphs>287</Paragraphs>
  <Slides>29</Slides>
  <Notes>13</Notes>
  <HiddenSlides>0</HiddenSlides>
  <MMClips>29</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29</vt:i4>
      </vt:variant>
    </vt:vector>
  </HeadingPairs>
  <TitlesOfParts>
    <vt:vector size="31" baseType="lpstr">
      <vt:lpstr>Intera1</vt:lpstr>
      <vt:lpstr>Photo Editor Photo</vt:lpstr>
      <vt:lpstr>IRPA13 REFRESHER COURSE INTRODUCTION TO POSTCLOSURE SAFETY ASSESSMENT OF DEEP GEOLOGICAL DISPOSAL FACILITIES</vt:lpstr>
      <vt:lpstr>Scope of the presentation</vt:lpstr>
      <vt:lpstr>IAEA Safety Fundamentals</vt:lpstr>
      <vt:lpstr>ICRP Recommendations for the Long Term</vt:lpstr>
      <vt:lpstr>The Disposal System</vt:lpstr>
      <vt:lpstr>The issue of time</vt:lpstr>
      <vt:lpstr>What do the results mean?</vt:lpstr>
      <vt:lpstr>Introduction to Safety Assessment</vt:lpstr>
      <vt:lpstr>Functional Types of Uncertainty</vt:lpstr>
      <vt:lpstr>Uncertainty or Variability?</vt:lpstr>
      <vt:lpstr>Structure of Uncertainty Analysis</vt:lpstr>
      <vt:lpstr>Safety Assessment Methodology</vt:lpstr>
      <vt:lpstr>General Comments</vt:lpstr>
      <vt:lpstr>Assessment Context</vt:lpstr>
      <vt:lpstr>System Description</vt:lpstr>
      <vt:lpstr>Scenario Development</vt:lpstr>
      <vt:lpstr>Development and Justification of Scenarios: Features, Events, and Processes  FEPs</vt:lpstr>
      <vt:lpstr>Scenario Development Methodologies four basic steps</vt:lpstr>
      <vt:lpstr>What scenarios need to be included?</vt:lpstr>
      <vt:lpstr>Source Pathway Receptor approach to conceptual models</vt:lpstr>
      <vt:lpstr>Conceptual Models</vt:lpstr>
      <vt:lpstr>Model Evolution in Time</vt:lpstr>
      <vt:lpstr>Mathematical Models</vt:lpstr>
      <vt:lpstr>Monte Carlo Analysis</vt:lpstr>
      <vt:lpstr>Principle of informational entropy</vt:lpstr>
      <vt:lpstr>Maximum entropy for some types of information</vt:lpstr>
      <vt:lpstr>“Adequacy” and confidence in the assessment</vt:lpstr>
      <vt:lpstr>Modification of Assessment</vt:lpstr>
      <vt:lpstr>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Treatment of Conceptual Model Uncertainty</dc:title>
  <dc:creator>HP19</dc:creator>
  <cp:lastModifiedBy>Tech Dept</cp:lastModifiedBy>
  <cp:revision>85</cp:revision>
  <dcterms:created xsi:type="dcterms:W3CDTF">2010-02-05T19:10:07Z</dcterms:created>
  <dcterms:modified xsi:type="dcterms:W3CDTF">2012-05-18T08:04:55Z</dcterms:modified>
</cp:coreProperties>
</file>